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66" r:id="rId9"/>
    <p:sldId id="267" r:id="rId10"/>
    <p:sldId id="274" r:id="rId11"/>
    <p:sldId id="264" r:id="rId12"/>
    <p:sldId id="265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B4B0"/>
    <a:srgbClr val="33CCCC"/>
    <a:srgbClr val="04A7A4"/>
    <a:srgbClr val="FFD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154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770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3869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6302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25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28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225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3747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3409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188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925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179E7-2B3E-4C02-8C44-2580A47E502C}" type="datetimeFigureOut">
              <a:rPr lang="it-IT" smtClean="0"/>
              <a:t>28/09/2021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1EB1F-F66F-4CD8-9B43-152EC1580AF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080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terpreti@camera.it" TargetMode="External"/><Relationship Id="rId2" Type="http://schemas.openxmlformats.org/officeDocument/2006/relationships/hyperlink" Target="mailto:romacop26@camera.i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ovidtest.camera.it/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23"/>
          <a:stretch/>
        </p:blipFill>
        <p:spPr>
          <a:xfrm>
            <a:off x="1217423" y="2836558"/>
            <a:ext cx="7129269" cy="2858946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607"/>
          <a:stretch/>
        </p:blipFill>
        <p:spPr>
          <a:xfrm>
            <a:off x="0" y="0"/>
            <a:ext cx="2777924" cy="2705202"/>
          </a:xfrm>
          <a:prstGeom prst="rect">
            <a:avLst/>
          </a:prstGeom>
        </p:spPr>
      </p:pic>
      <p:cxnSp>
        <p:nvCxnSpPr>
          <p:cNvPr id="10" name="Connettore diritto 9"/>
          <p:cNvCxnSpPr/>
          <p:nvPr/>
        </p:nvCxnSpPr>
        <p:spPr>
          <a:xfrm flipV="1">
            <a:off x="0" y="6136105"/>
            <a:ext cx="9144000" cy="1"/>
          </a:xfrm>
          <a:prstGeom prst="line">
            <a:avLst/>
          </a:prstGeom>
          <a:ln w="38100">
            <a:solidFill>
              <a:srgbClr val="04B4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78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chemeClr val="bg1"/>
                </a:solidFill>
              </a:rPr>
              <a:t>DINNER AT THE NATIONAL GALLERY </a:t>
            </a:r>
            <a:br>
              <a:rPr lang="it-IT" b="1" dirty="0">
                <a:solidFill>
                  <a:schemeClr val="bg1"/>
                </a:solidFill>
              </a:rPr>
            </a:br>
            <a:r>
              <a:rPr lang="it-IT" b="1" dirty="0">
                <a:solidFill>
                  <a:schemeClr val="bg1"/>
                </a:solidFill>
              </a:rPr>
              <a:t>OF MODERN ART  </a:t>
            </a:r>
            <a:r>
              <a:rPr lang="it-IT" sz="2700" b="1" i="1" dirty="0">
                <a:solidFill>
                  <a:schemeClr val="bg1"/>
                </a:solidFill>
              </a:rPr>
              <a:t>8 </a:t>
            </a:r>
            <a:r>
              <a:rPr lang="it-IT" sz="2700" b="1" i="1" dirty="0" err="1">
                <a:solidFill>
                  <a:schemeClr val="bg1"/>
                </a:solidFill>
              </a:rPr>
              <a:t>October</a:t>
            </a:r>
            <a:r>
              <a:rPr lang="it-IT" sz="2700" b="1" i="1" dirty="0">
                <a:solidFill>
                  <a:schemeClr val="bg1"/>
                </a:solidFill>
              </a:rPr>
              <a:t> 2021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2026309"/>
            <a:ext cx="7886700" cy="4150653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3100" dirty="0" err="1"/>
              <a:t>Invitees</a:t>
            </a:r>
            <a:r>
              <a:rPr lang="it-IT" sz="3100" dirty="0"/>
              <a:t>: </a:t>
            </a:r>
            <a:r>
              <a:rPr lang="it-IT" sz="3100" b="1" u="sng" dirty="0" err="1"/>
              <a:t>only</a:t>
            </a:r>
            <a:r>
              <a:rPr lang="it-IT" sz="3100" dirty="0"/>
              <a:t> </a:t>
            </a:r>
            <a:r>
              <a:rPr lang="it-IT" sz="3100" dirty="0" err="1"/>
              <a:t>registered</a:t>
            </a:r>
            <a:r>
              <a:rPr lang="it-IT" sz="3100" dirty="0"/>
              <a:t> </a:t>
            </a:r>
            <a:r>
              <a:rPr lang="it-IT" sz="3100" dirty="0" err="1"/>
              <a:t>MPs</a:t>
            </a:r>
            <a:r>
              <a:rPr lang="it-IT" sz="3100" dirty="0"/>
              <a:t> with negative COVID-19 test (</a:t>
            </a:r>
            <a:r>
              <a:rPr lang="it-IT" sz="3100" dirty="0" err="1"/>
              <a:t>including</a:t>
            </a:r>
            <a:r>
              <a:rPr lang="it-IT" sz="3100" dirty="0"/>
              <a:t> </a:t>
            </a:r>
            <a:r>
              <a:rPr lang="it-IT" sz="3100" dirty="0" err="1"/>
              <a:t>one</a:t>
            </a:r>
            <a:r>
              <a:rPr lang="it-IT" sz="3100" dirty="0"/>
              <a:t> </a:t>
            </a:r>
            <a:r>
              <a:rPr lang="it-IT" sz="3100" dirty="0" err="1" smtClean="0"/>
              <a:t>registered</a:t>
            </a:r>
            <a:r>
              <a:rPr lang="it-IT" sz="3100" dirty="0" smtClean="0"/>
              <a:t> </a:t>
            </a:r>
            <a:r>
              <a:rPr lang="it-IT" sz="3100" dirty="0" err="1" smtClean="0"/>
              <a:t>accompanying</a:t>
            </a:r>
            <a:r>
              <a:rPr lang="it-IT" sz="3100" dirty="0" smtClean="0"/>
              <a:t> </a:t>
            </a:r>
            <a:r>
              <a:rPr lang="it-IT" sz="3100" dirty="0" err="1" smtClean="0"/>
              <a:t>interpreter</a:t>
            </a:r>
            <a:r>
              <a:rPr lang="it-IT" sz="3100" dirty="0" smtClean="0"/>
              <a:t> </a:t>
            </a:r>
            <a:r>
              <a:rPr lang="it-IT" sz="3100" dirty="0"/>
              <a:t>per House)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3100" dirty="0" err="1"/>
              <a:t>Departure</a:t>
            </a:r>
            <a:r>
              <a:rPr lang="it-IT" sz="3100" dirty="0"/>
              <a:t> by bus from Piazza Montecitorio </a:t>
            </a:r>
            <a:r>
              <a:rPr lang="it-IT" sz="3100" dirty="0" smtClean="0"/>
              <a:t>right </a:t>
            </a:r>
            <a:r>
              <a:rPr lang="it-IT" sz="3100" dirty="0" err="1" smtClean="0"/>
              <a:t>after</a:t>
            </a:r>
            <a:r>
              <a:rPr lang="it-IT" sz="3100" dirty="0" smtClean="0"/>
              <a:t> the end of </a:t>
            </a:r>
            <a:r>
              <a:rPr lang="it-IT" sz="3100" smtClean="0"/>
              <a:t>the meeting</a:t>
            </a:r>
            <a:endParaRPr lang="it-IT" sz="3100" b="1" dirty="0">
              <a:solidFill>
                <a:srgbClr val="FF0000"/>
              </a:solidFill>
            </a:endParaRP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3100" dirty="0" err="1" smtClean="0"/>
              <a:t>When</a:t>
            </a:r>
            <a:r>
              <a:rPr lang="it-IT" sz="3100" dirty="0" smtClean="0"/>
              <a:t> </a:t>
            </a:r>
            <a:r>
              <a:rPr lang="it-IT" sz="3100" dirty="0" err="1" smtClean="0"/>
              <a:t>boarding</a:t>
            </a:r>
            <a:r>
              <a:rPr lang="it-IT" sz="3100" dirty="0" smtClean="0"/>
              <a:t> </a:t>
            </a:r>
            <a:r>
              <a:rPr lang="it-IT" sz="3100" dirty="0"/>
              <a:t>on </a:t>
            </a:r>
            <a:r>
              <a:rPr lang="it-IT" sz="3100" dirty="0" err="1" smtClean="0"/>
              <a:t>buses</a:t>
            </a:r>
            <a:r>
              <a:rPr lang="it-IT" sz="3100" dirty="0" smtClean="0"/>
              <a:t>, </a:t>
            </a:r>
            <a:r>
              <a:rPr lang="it-IT" sz="3100" dirty="0" err="1"/>
              <a:t>MPs</a:t>
            </a:r>
            <a:r>
              <a:rPr lang="it-IT" sz="3100" dirty="0"/>
              <a:t> </a:t>
            </a:r>
            <a:r>
              <a:rPr lang="it-IT" sz="3100" dirty="0" err="1"/>
              <a:t>need</a:t>
            </a:r>
            <a:r>
              <a:rPr lang="it-IT" sz="3100" dirty="0"/>
              <a:t> to show </a:t>
            </a:r>
            <a:r>
              <a:rPr lang="it-IT" sz="3100" dirty="0" err="1"/>
              <a:t>their</a:t>
            </a:r>
            <a:r>
              <a:rPr lang="it-IT" sz="3100" dirty="0"/>
              <a:t> badge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3100" dirty="0"/>
              <a:t>Free </a:t>
            </a:r>
            <a:r>
              <a:rPr lang="it-IT" sz="3100" dirty="0" err="1"/>
              <a:t>visit</a:t>
            </a:r>
            <a:r>
              <a:rPr lang="it-IT" sz="3100" dirty="0"/>
              <a:t> of the </a:t>
            </a:r>
            <a:r>
              <a:rPr lang="en-GB" sz="3100" dirty="0"/>
              <a:t>exhibition "</a:t>
            </a:r>
            <a:r>
              <a:rPr lang="en-GB" sz="3100" dirty="0" err="1"/>
              <a:t>Cosmowomen</a:t>
            </a:r>
            <a:r>
              <a:rPr lang="en-GB" sz="3100" dirty="0"/>
              <a:t>. Places as Constellations” followed by </a:t>
            </a:r>
            <a:r>
              <a:rPr lang="en-GB" sz="3100" dirty="0" smtClean="0"/>
              <a:t>buffet </a:t>
            </a:r>
            <a:r>
              <a:rPr lang="en-GB" sz="3100" dirty="0"/>
              <a:t>dinner, free </a:t>
            </a:r>
            <a:r>
              <a:rPr lang="en-GB" sz="3100" dirty="0" smtClean="0"/>
              <a:t>seating</a:t>
            </a:r>
            <a:endParaRPr lang="en-GB" sz="3100" dirty="0"/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GB" sz="3100" dirty="0"/>
              <a:t>Dress code: Business attire</a:t>
            </a:r>
          </a:p>
          <a:p>
            <a:pPr marL="360363" indent="0">
              <a:spcBef>
                <a:spcPts val="1800"/>
              </a:spcBef>
              <a:buNone/>
            </a:pPr>
            <a:r>
              <a:rPr lang="en-GB" sz="2600" dirty="0"/>
              <a:t>+/- h. 11 pm End of the dinner and departure by bus to Piazza </a:t>
            </a:r>
            <a:r>
              <a:rPr lang="en-GB" sz="2600" dirty="0" err="1"/>
              <a:t>Montecitorio</a:t>
            </a:r>
            <a:endParaRPr lang="en-GB" sz="2600" dirty="0"/>
          </a:p>
          <a:p>
            <a:pPr marL="360363" indent="0">
              <a:spcBef>
                <a:spcPts val="1800"/>
              </a:spcBef>
              <a:buNone/>
            </a:pPr>
            <a:r>
              <a:rPr lang="en-GB" sz="2600" dirty="0"/>
              <a:t>+/- h. 11.30 pm Arrival </a:t>
            </a:r>
            <a:r>
              <a:rPr lang="en-GB" sz="2600" dirty="0" smtClean="0"/>
              <a:t>at </a:t>
            </a:r>
            <a:r>
              <a:rPr lang="en-GB" sz="2600" dirty="0"/>
              <a:t>Piazza </a:t>
            </a:r>
            <a:r>
              <a:rPr lang="en-GB" sz="2600" dirty="0" err="1"/>
              <a:t>Montecitorio</a:t>
            </a:r>
            <a:endParaRPr lang="en-GB" sz="2600" dirty="0"/>
          </a:p>
          <a:p>
            <a:pPr marL="0" indent="0" algn="ctr">
              <a:buNone/>
            </a:pPr>
            <a:endParaRPr lang="en-GB" sz="3100" b="1" dirty="0"/>
          </a:p>
          <a:p>
            <a:pPr marL="0" indent="0" algn="ctr">
              <a:buNone/>
            </a:pPr>
            <a:r>
              <a:rPr lang="en-GB" sz="3100" b="1" dirty="0"/>
              <a:t>Please inform us by 29 September </a:t>
            </a:r>
            <a:r>
              <a:rPr lang="en-GB" sz="3100" b="1" dirty="0" smtClean="0"/>
              <a:t>about </a:t>
            </a:r>
            <a:r>
              <a:rPr lang="en-GB" sz="3100" b="1" dirty="0"/>
              <a:t>any dietary restrictions</a:t>
            </a:r>
            <a:endParaRPr lang="it-IT" sz="31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7178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PAPAL AUDIENCE</a:t>
            </a:r>
            <a:br>
              <a:rPr lang="it-IT" b="1" dirty="0">
                <a:solidFill>
                  <a:schemeClr val="bg1"/>
                </a:solidFill>
              </a:rPr>
            </a:br>
            <a:r>
              <a:rPr lang="it-IT" sz="2100" b="1" i="1" dirty="0">
                <a:solidFill>
                  <a:schemeClr val="bg1"/>
                </a:solidFill>
              </a:rPr>
              <a:t>Vatican City, 9 </a:t>
            </a:r>
            <a:r>
              <a:rPr lang="it-IT" sz="2100" b="1" i="1" dirty="0" err="1">
                <a:solidFill>
                  <a:schemeClr val="bg1"/>
                </a:solidFill>
              </a:rPr>
              <a:t>October</a:t>
            </a:r>
            <a:r>
              <a:rPr lang="it-IT" sz="2100" b="1" i="1" dirty="0">
                <a:solidFill>
                  <a:schemeClr val="bg1"/>
                </a:solidFill>
              </a:rPr>
              <a:t> 2021</a:t>
            </a:r>
            <a:endParaRPr lang="it-IT" b="1" i="1" dirty="0">
              <a:solidFill>
                <a:schemeClr val="bg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200" b="1" dirty="0" err="1"/>
              <a:t>All</a:t>
            </a:r>
            <a:r>
              <a:rPr lang="it-IT" sz="2200" dirty="0"/>
              <a:t> </a:t>
            </a:r>
            <a:r>
              <a:rPr lang="it-IT" sz="2200" u="sng" dirty="0" err="1"/>
              <a:t>registered</a:t>
            </a:r>
            <a:r>
              <a:rPr lang="it-IT" sz="2200" u="sng" dirty="0"/>
              <a:t> </a:t>
            </a:r>
            <a:r>
              <a:rPr lang="it-IT" sz="2200" u="sng" dirty="0" err="1"/>
              <a:t>participants</a:t>
            </a:r>
            <a:r>
              <a:rPr lang="it-IT" sz="2200" u="sng" dirty="0"/>
              <a:t> with negative COVID-19 test </a:t>
            </a:r>
            <a:r>
              <a:rPr lang="it-IT" sz="2200" dirty="0"/>
              <a:t>are </a:t>
            </a:r>
            <a:r>
              <a:rPr lang="it-IT" sz="2200" dirty="0" err="1"/>
              <a:t>invited</a:t>
            </a:r>
            <a:r>
              <a:rPr lang="it-IT" sz="2200" dirty="0"/>
              <a:t>. </a:t>
            </a:r>
          </a:p>
          <a:p>
            <a:r>
              <a:rPr lang="it-IT" sz="2200" dirty="0" err="1"/>
              <a:t>All</a:t>
            </a:r>
            <a:r>
              <a:rPr lang="it-IT" sz="2200" dirty="0"/>
              <a:t> </a:t>
            </a:r>
            <a:r>
              <a:rPr lang="it-IT" sz="2200" dirty="0" err="1"/>
              <a:t>participants</a:t>
            </a:r>
            <a:r>
              <a:rPr lang="it-IT" sz="2200" dirty="0"/>
              <a:t> </a:t>
            </a:r>
            <a:r>
              <a:rPr lang="it-IT" sz="2200" dirty="0" err="1"/>
              <a:t>have</a:t>
            </a:r>
            <a:r>
              <a:rPr lang="it-IT" sz="2200" dirty="0"/>
              <a:t> to </a:t>
            </a:r>
            <a:r>
              <a:rPr lang="it-IT" sz="2200" dirty="0" err="1"/>
              <a:t>wear</a:t>
            </a:r>
            <a:r>
              <a:rPr lang="it-IT" sz="2200" dirty="0"/>
              <a:t> </a:t>
            </a:r>
            <a:r>
              <a:rPr lang="it-IT" sz="2200" dirty="0" err="1"/>
              <a:t>their</a:t>
            </a:r>
            <a:r>
              <a:rPr lang="it-IT" sz="2200" dirty="0"/>
              <a:t> </a:t>
            </a:r>
            <a:r>
              <a:rPr lang="it-IT" sz="2200" dirty="0" smtClean="0"/>
              <a:t>badges </a:t>
            </a:r>
            <a:r>
              <a:rPr lang="it-IT" sz="2200" dirty="0"/>
              <a:t>and </a:t>
            </a:r>
            <a:r>
              <a:rPr lang="it-IT" sz="2200" dirty="0" err="1"/>
              <a:t>carry</a:t>
            </a:r>
            <a:r>
              <a:rPr lang="it-IT" sz="2200" dirty="0"/>
              <a:t> an </a:t>
            </a:r>
            <a:r>
              <a:rPr lang="it-IT" sz="2200" dirty="0" err="1"/>
              <a:t>identity</a:t>
            </a:r>
            <a:r>
              <a:rPr lang="it-IT" sz="2200" dirty="0"/>
              <a:t> </a:t>
            </a:r>
            <a:r>
              <a:rPr lang="it-IT" sz="2200" dirty="0" err="1"/>
              <a:t>document</a:t>
            </a:r>
            <a:r>
              <a:rPr lang="it-IT" sz="2200" dirty="0"/>
              <a:t> with photo </a:t>
            </a:r>
          </a:p>
          <a:p>
            <a:r>
              <a:rPr lang="it-IT" sz="2200" dirty="0" err="1"/>
              <a:t>Departure</a:t>
            </a:r>
            <a:r>
              <a:rPr lang="it-IT" sz="2200" dirty="0"/>
              <a:t> by bus</a:t>
            </a:r>
          </a:p>
          <a:p>
            <a:pPr marL="1081088" indent="0">
              <a:buNone/>
            </a:pPr>
            <a:r>
              <a:rPr lang="it-IT" sz="1500" dirty="0"/>
              <a:t>h 9.00 Meeting in Piazza Montecitorio</a:t>
            </a:r>
          </a:p>
          <a:p>
            <a:pPr marL="1081088" indent="0">
              <a:buNone/>
            </a:pPr>
            <a:r>
              <a:rPr lang="it-IT" sz="1500" dirty="0"/>
              <a:t>h 9.30 </a:t>
            </a:r>
            <a:r>
              <a:rPr lang="it-IT" sz="1500" dirty="0" err="1"/>
              <a:t>Departure</a:t>
            </a:r>
            <a:endParaRPr lang="it-IT" sz="1500" dirty="0"/>
          </a:p>
          <a:p>
            <a:pPr marL="1081088" indent="0">
              <a:buNone/>
            </a:pPr>
            <a:r>
              <a:rPr lang="it-IT" sz="1500" dirty="0"/>
              <a:t>h 10.00–11.00 Free </a:t>
            </a:r>
            <a:r>
              <a:rPr lang="it-IT" sz="1500" dirty="0" err="1"/>
              <a:t>visit</a:t>
            </a:r>
            <a:r>
              <a:rPr lang="it-IT" sz="1500" dirty="0"/>
              <a:t> of Saint </a:t>
            </a:r>
            <a:r>
              <a:rPr lang="it-IT" sz="1500" dirty="0" err="1"/>
              <a:t>Peter’s</a:t>
            </a:r>
            <a:r>
              <a:rPr lang="it-IT" sz="1500" dirty="0"/>
              <a:t> Basilica</a:t>
            </a:r>
          </a:p>
          <a:p>
            <a:pPr marL="1081088" indent="0">
              <a:buNone/>
            </a:pPr>
            <a:r>
              <a:rPr lang="it-IT" sz="1500" dirty="0"/>
              <a:t>h 11.30-12.30 </a:t>
            </a:r>
            <a:r>
              <a:rPr lang="it-IT" sz="1500" dirty="0" err="1"/>
              <a:t>Papal</a:t>
            </a:r>
            <a:r>
              <a:rPr lang="it-IT" sz="1500" dirty="0"/>
              <a:t> Audience in </a:t>
            </a:r>
            <a:r>
              <a:rPr lang="en-US" sz="1500" dirty="0"/>
              <a:t>Paul VI Audience Hall </a:t>
            </a:r>
          </a:p>
          <a:p>
            <a:pPr marL="202406" indent="-202406"/>
            <a:r>
              <a:rPr lang="it-IT" sz="2200" dirty="0"/>
              <a:t>Access to the Vatican </a:t>
            </a:r>
            <a:r>
              <a:rPr lang="it-IT" sz="2200" dirty="0" err="1"/>
              <a:t>will</a:t>
            </a:r>
            <a:r>
              <a:rPr lang="it-IT" sz="2200" dirty="0"/>
              <a:t> </a:t>
            </a:r>
            <a:r>
              <a:rPr lang="it-IT" sz="2200" dirty="0" err="1"/>
              <a:t>only</a:t>
            </a:r>
            <a:r>
              <a:rPr lang="it-IT" sz="2200" dirty="0"/>
              <a:t> be </a:t>
            </a:r>
            <a:r>
              <a:rPr lang="it-IT" sz="2200" dirty="0" err="1"/>
              <a:t>possible</a:t>
            </a:r>
            <a:r>
              <a:rPr lang="it-IT" sz="2200" dirty="0"/>
              <a:t> with </a:t>
            </a:r>
            <a:r>
              <a:rPr lang="it-IT" sz="2200" dirty="0" err="1"/>
              <a:t>transportation</a:t>
            </a:r>
            <a:r>
              <a:rPr lang="it-IT" sz="2200" dirty="0"/>
              <a:t> </a:t>
            </a:r>
            <a:r>
              <a:rPr lang="it-IT" sz="2200" dirty="0" err="1"/>
              <a:t>organized</a:t>
            </a:r>
            <a:r>
              <a:rPr lang="it-IT" sz="2200" dirty="0"/>
              <a:t> by the </a:t>
            </a:r>
            <a:r>
              <a:rPr lang="it-IT" sz="2200" dirty="0" err="1"/>
              <a:t>Chamber</a:t>
            </a:r>
            <a:r>
              <a:rPr lang="it-IT" sz="2200" dirty="0"/>
              <a:t> of </a:t>
            </a:r>
            <a:r>
              <a:rPr lang="it-IT" sz="2200" dirty="0" err="1"/>
              <a:t>Deputies</a:t>
            </a:r>
            <a:endParaRPr lang="it-IT" sz="1200" dirty="0"/>
          </a:p>
        </p:txBody>
      </p:sp>
      <p:sp>
        <p:nvSpPr>
          <p:cNvPr id="4" name="Mostrina 3">
            <a:extLst>
              <a:ext uri="{FF2B5EF4-FFF2-40B4-BE49-F238E27FC236}">
                <a16:creationId xmlns:a16="http://schemas.microsoft.com/office/drawing/2014/main" id="{A034AE9D-0891-E34A-B08C-0B057322AE2B}"/>
              </a:ext>
            </a:extLst>
          </p:cNvPr>
          <p:cNvSpPr>
            <a:spLocks noChangeAspect="1"/>
          </p:cNvSpPr>
          <p:nvPr/>
        </p:nvSpPr>
        <p:spPr>
          <a:xfrm>
            <a:off x="1604358" y="3783138"/>
            <a:ext cx="105372" cy="105372"/>
          </a:xfrm>
          <a:prstGeom prst="chevron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5" name="Mostrina 3">
            <a:extLst>
              <a:ext uri="{FF2B5EF4-FFF2-40B4-BE49-F238E27FC236}">
                <a16:creationId xmlns:a16="http://schemas.microsoft.com/office/drawing/2014/main" id="{A034AE9D-0891-E34A-B08C-0B057322AE2B}"/>
              </a:ext>
            </a:extLst>
          </p:cNvPr>
          <p:cNvSpPr>
            <a:spLocks noChangeAspect="1"/>
          </p:cNvSpPr>
          <p:nvPr/>
        </p:nvSpPr>
        <p:spPr>
          <a:xfrm>
            <a:off x="1602127" y="4808235"/>
            <a:ext cx="105372" cy="105372"/>
          </a:xfrm>
          <a:prstGeom prst="chevron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" name="Mostrina 3">
            <a:extLst>
              <a:ext uri="{FF2B5EF4-FFF2-40B4-BE49-F238E27FC236}">
                <a16:creationId xmlns:a16="http://schemas.microsoft.com/office/drawing/2014/main" id="{A034AE9D-0891-E34A-B08C-0B057322AE2B}"/>
              </a:ext>
            </a:extLst>
          </p:cNvPr>
          <p:cNvSpPr>
            <a:spLocks noChangeAspect="1"/>
          </p:cNvSpPr>
          <p:nvPr/>
        </p:nvSpPr>
        <p:spPr>
          <a:xfrm>
            <a:off x="1602127" y="4115140"/>
            <a:ext cx="105372" cy="105372"/>
          </a:xfrm>
          <a:prstGeom prst="chevron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Mostrina 3">
            <a:extLst>
              <a:ext uri="{FF2B5EF4-FFF2-40B4-BE49-F238E27FC236}">
                <a16:creationId xmlns:a16="http://schemas.microsoft.com/office/drawing/2014/main" id="{A034AE9D-0891-E34A-B08C-0B057322AE2B}"/>
              </a:ext>
            </a:extLst>
          </p:cNvPr>
          <p:cNvSpPr>
            <a:spLocks noChangeAspect="1"/>
          </p:cNvSpPr>
          <p:nvPr/>
        </p:nvSpPr>
        <p:spPr>
          <a:xfrm>
            <a:off x="1606019" y="4447143"/>
            <a:ext cx="105372" cy="105372"/>
          </a:xfrm>
          <a:prstGeom prst="chevron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10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P20 PARTICIPANTS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dirty="0"/>
              <a:t>On 7 and 8 </a:t>
            </a:r>
            <a:r>
              <a:rPr lang="it-IT" sz="2400" dirty="0" err="1"/>
              <a:t>October</a:t>
            </a:r>
            <a:r>
              <a:rPr lang="it-IT" sz="2400" dirty="0"/>
              <a:t> the P20 Summit </a:t>
            </a:r>
            <a:r>
              <a:rPr lang="it-IT" sz="2400" dirty="0" err="1"/>
              <a:t>will</a:t>
            </a:r>
            <a:r>
              <a:rPr lang="it-IT" sz="2400" dirty="0"/>
              <a:t> take </a:t>
            </a:r>
            <a:r>
              <a:rPr lang="it-IT" sz="2400" dirty="0" err="1"/>
              <a:t>place</a:t>
            </a:r>
            <a:r>
              <a:rPr lang="it-IT" sz="2400" dirty="0"/>
              <a:t> in the </a:t>
            </a:r>
            <a:r>
              <a:rPr lang="it-IT" sz="2400" dirty="0" err="1"/>
              <a:t>Italian</a:t>
            </a:r>
            <a:r>
              <a:rPr lang="it-IT" sz="2400" dirty="0"/>
              <a:t> </a:t>
            </a:r>
            <a:r>
              <a:rPr lang="it-IT" sz="2400" dirty="0" err="1"/>
              <a:t>Senate</a:t>
            </a:r>
            <a:endParaRPr lang="it-IT" sz="2400" dirty="0"/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dirty="0" err="1"/>
              <a:t>One</a:t>
            </a:r>
            <a:r>
              <a:rPr lang="it-IT" sz="2400" dirty="0"/>
              <a:t> P20 </a:t>
            </a:r>
            <a:r>
              <a:rPr lang="it-IT" sz="2400" dirty="0" err="1"/>
              <a:t>participating</a:t>
            </a:r>
            <a:r>
              <a:rPr lang="it-IT" sz="2400" dirty="0"/>
              <a:t> Speaker + 2 </a:t>
            </a:r>
            <a:r>
              <a:rPr lang="it-IT" sz="2400" dirty="0" smtClean="0"/>
              <a:t>staff </a:t>
            </a:r>
            <a:r>
              <a:rPr lang="it-IT" sz="2400" dirty="0" err="1" smtClean="0"/>
              <a:t>members</a:t>
            </a:r>
            <a:r>
              <a:rPr lang="it-IT" sz="2400" dirty="0" smtClean="0"/>
              <a:t> per </a:t>
            </a:r>
            <a:r>
              <a:rPr lang="it-IT" sz="2400" dirty="0"/>
              <a:t>House are </a:t>
            </a:r>
            <a:r>
              <a:rPr lang="it-IT" sz="2400" dirty="0" err="1"/>
              <a:t>invited</a:t>
            </a:r>
            <a:r>
              <a:rPr lang="it-IT" sz="2400" dirty="0"/>
              <a:t> to </a:t>
            </a:r>
            <a:r>
              <a:rPr lang="it-IT" sz="2400" dirty="0" err="1"/>
              <a:t>attend</a:t>
            </a:r>
            <a:r>
              <a:rPr lang="it-IT" sz="2400" dirty="0"/>
              <a:t> the PRE COP26 Meeting of 8 and 9 </a:t>
            </a:r>
            <a:r>
              <a:rPr lang="it-IT" sz="2400" dirty="0" err="1"/>
              <a:t>October</a:t>
            </a:r>
            <a:r>
              <a:rPr lang="it-IT" sz="2400" dirty="0"/>
              <a:t> 2021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dirty="0"/>
              <a:t>P20 </a:t>
            </a:r>
            <a:r>
              <a:rPr lang="it-IT" sz="2400" dirty="0" err="1"/>
              <a:t>participating</a:t>
            </a:r>
            <a:r>
              <a:rPr lang="it-IT" sz="2400" dirty="0"/>
              <a:t> Speakers </a:t>
            </a:r>
            <a:r>
              <a:rPr lang="it-IT" sz="2400" dirty="0" err="1" smtClean="0"/>
              <a:t>who</a:t>
            </a:r>
            <a:r>
              <a:rPr lang="it-IT" sz="2400" dirty="0" smtClean="0"/>
              <a:t> </a:t>
            </a:r>
            <a:r>
              <a:rPr lang="it-IT" sz="2400" dirty="0" err="1" smtClean="0"/>
              <a:t>have</a:t>
            </a:r>
            <a:r>
              <a:rPr lang="it-IT" sz="2400" dirty="0" smtClean="0"/>
              <a:t> </a:t>
            </a:r>
            <a:r>
              <a:rPr lang="it-IT" sz="2400" dirty="0" err="1" smtClean="0"/>
              <a:t>been</a:t>
            </a:r>
            <a:r>
              <a:rPr lang="it-IT" sz="2400" dirty="0" smtClean="0"/>
              <a:t> Covid-19 </a:t>
            </a:r>
            <a:r>
              <a:rPr lang="it-IT" sz="2400" dirty="0" err="1"/>
              <a:t>tested</a:t>
            </a:r>
            <a:r>
              <a:rPr lang="it-IT" sz="2400" dirty="0"/>
              <a:t> on 7 </a:t>
            </a:r>
            <a:r>
              <a:rPr lang="it-IT" sz="2400" dirty="0" err="1"/>
              <a:t>October</a:t>
            </a:r>
            <a:r>
              <a:rPr lang="it-IT" sz="2400" dirty="0"/>
              <a:t>, </a:t>
            </a:r>
            <a:r>
              <a:rPr lang="it-IT" sz="2400" b="1" dirty="0" err="1"/>
              <a:t>need</a:t>
            </a:r>
            <a:r>
              <a:rPr lang="it-IT" sz="2400" b="1" dirty="0"/>
              <a:t> to be </a:t>
            </a:r>
            <a:r>
              <a:rPr lang="it-IT" sz="2400" b="1" dirty="0" err="1"/>
              <a:t>tested</a:t>
            </a:r>
            <a:r>
              <a:rPr lang="it-IT" sz="2400" b="1" dirty="0"/>
              <a:t> </a:t>
            </a:r>
            <a:r>
              <a:rPr lang="it-IT" sz="2400" b="1" dirty="0" err="1"/>
              <a:t>again</a:t>
            </a:r>
            <a:r>
              <a:rPr lang="it-IT" sz="2400" dirty="0"/>
              <a:t> on 9 </a:t>
            </a:r>
            <a:r>
              <a:rPr lang="it-IT" sz="2400" dirty="0" err="1"/>
              <a:t>October</a:t>
            </a:r>
            <a:r>
              <a:rPr lang="it-IT" sz="2400" dirty="0"/>
              <a:t>, </a:t>
            </a:r>
            <a:r>
              <a:rPr lang="it-IT" sz="2400" b="1" u="sng" dirty="0" err="1"/>
              <a:t>before</a:t>
            </a:r>
            <a:r>
              <a:rPr lang="it-IT" sz="2400" dirty="0"/>
              <a:t> </a:t>
            </a:r>
            <a:r>
              <a:rPr lang="it-IT" sz="2400" dirty="0" err="1"/>
              <a:t>leaving</a:t>
            </a:r>
            <a:r>
              <a:rPr lang="it-IT" sz="2400" dirty="0"/>
              <a:t> for the </a:t>
            </a:r>
            <a:r>
              <a:rPr lang="it-IT" sz="2400" dirty="0" err="1"/>
              <a:t>Papal</a:t>
            </a:r>
            <a:r>
              <a:rPr lang="it-IT" sz="2400" dirty="0"/>
              <a:t> Audience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dirty="0" err="1"/>
              <a:t>Testing</a:t>
            </a:r>
            <a:r>
              <a:rPr lang="it-IT" sz="2400" dirty="0"/>
              <a:t> </a:t>
            </a:r>
            <a:r>
              <a:rPr lang="it-IT" sz="2400" dirty="0" err="1"/>
              <a:t>will</a:t>
            </a:r>
            <a:r>
              <a:rPr lang="it-IT" sz="2400" dirty="0"/>
              <a:t> take </a:t>
            </a:r>
            <a:r>
              <a:rPr lang="it-IT" sz="2400" dirty="0" err="1"/>
              <a:t>place</a:t>
            </a:r>
            <a:r>
              <a:rPr lang="it-IT" sz="2400" dirty="0"/>
              <a:t> in the </a:t>
            </a:r>
            <a:r>
              <a:rPr lang="it-IT" sz="2400" dirty="0" err="1"/>
              <a:t>same</a:t>
            </a:r>
            <a:r>
              <a:rPr lang="it-IT" sz="2400" dirty="0"/>
              <a:t> </a:t>
            </a:r>
            <a:r>
              <a:rPr lang="it-IT" sz="2400" dirty="0" err="1"/>
              <a:t>areas</a:t>
            </a:r>
            <a:r>
              <a:rPr lang="it-IT" sz="2400" dirty="0"/>
              <a:t>, </a:t>
            </a:r>
            <a:r>
              <a:rPr lang="it-IT" sz="2400" dirty="0" err="1"/>
              <a:t>starting</a:t>
            </a:r>
            <a:r>
              <a:rPr lang="it-IT" sz="2400" dirty="0"/>
              <a:t> </a:t>
            </a:r>
            <a:r>
              <a:rPr lang="it-IT" sz="2400" dirty="0" smtClean="0"/>
              <a:t>from </a:t>
            </a:r>
            <a:r>
              <a:rPr lang="it-IT" sz="2400" dirty="0"/>
              <a:t>8.00 </a:t>
            </a:r>
            <a:r>
              <a:rPr lang="it-IT" sz="2400" dirty="0" err="1"/>
              <a:t>o’clock</a:t>
            </a:r>
            <a:r>
              <a:rPr lang="it-IT" sz="2400" dirty="0"/>
              <a:t> </a:t>
            </a:r>
            <a:r>
              <a:rPr lang="it-IT" sz="2400" dirty="0" smtClean="0"/>
              <a:t>on </a:t>
            </a:r>
            <a:r>
              <a:rPr lang="it-IT" sz="2400" dirty="0" err="1" smtClean="0"/>
              <a:t>Friday</a:t>
            </a:r>
            <a:r>
              <a:rPr lang="it-IT" sz="2400" dirty="0"/>
              <a:t>, 9 </a:t>
            </a:r>
            <a:r>
              <a:rPr lang="it-IT" sz="2400" dirty="0" err="1"/>
              <a:t>October</a:t>
            </a:r>
            <a:endParaRPr lang="it-IT" sz="2400" dirty="0"/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dirty="0" err="1" smtClean="0"/>
              <a:t>After</a:t>
            </a:r>
            <a:r>
              <a:rPr lang="it-IT" sz="2400" dirty="0" smtClean="0"/>
              <a:t> </a:t>
            </a:r>
            <a:r>
              <a:rPr lang="it-IT" sz="2400" dirty="0" err="1" smtClean="0"/>
              <a:t>this</a:t>
            </a:r>
            <a:r>
              <a:rPr lang="it-IT" sz="2400" dirty="0" smtClean="0"/>
              <a:t> test, </a:t>
            </a:r>
            <a:r>
              <a:rPr lang="it-IT" sz="2400" dirty="0"/>
              <a:t>the P20 </a:t>
            </a:r>
            <a:r>
              <a:rPr lang="it-IT" sz="2400" dirty="0" err="1"/>
              <a:t>participating</a:t>
            </a:r>
            <a:r>
              <a:rPr lang="it-IT" sz="2400" dirty="0"/>
              <a:t> Speakers </a:t>
            </a:r>
            <a:r>
              <a:rPr lang="it-IT" sz="2400" dirty="0" err="1"/>
              <a:t>will</a:t>
            </a:r>
            <a:r>
              <a:rPr lang="it-IT" sz="2400" dirty="0"/>
              <a:t> </a:t>
            </a:r>
            <a:r>
              <a:rPr lang="it-IT" sz="2400" dirty="0" err="1"/>
              <a:t>receive</a:t>
            </a:r>
            <a:r>
              <a:rPr lang="it-IT" sz="2400" dirty="0"/>
              <a:t> a new badge</a:t>
            </a:r>
          </a:p>
          <a:p>
            <a:pPr marL="0" indent="0">
              <a:buNone/>
            </a:pP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8751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B4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916474"/>
            <a:ext cx="7772400" cy="2695074"/>
          </a:xfrm>
          <a:solidFill>
            <a:srgbClr val="04B4B0"/>
          </a:solidFill>
        </p:spPr>
        <p:txBody>
          <a:bodyPr>
            <a:normAutofit/>
          </a:bodyPr>
          <a:lstStyle/>
          <a:p>
            <a:r>
              <a:rPr lang="it-IT" b="1" dirty="0">
                <a:solidFill>
                  <a:schemeClr val="bg1"/>
                </a:solidFill>
              </a:rPr>
              <a:t>ARRIVEDERCI A ROMA</a:t>
            </a:r>
            <a:r>
              <a:rPr lang="it-IT" dirty="0">
                <a:solidFill>
                  <a:schemeClr val="bg1"/>
                </a:solidFill>
              </a:rPr>
              <a:t/>
            </a:r>
            <a:br>
              <a:rPr lang="it-IT" dirty="0">
                <a:solidFill>
                  <a:schemeClr val="bg1"/>
                </a:solidFill>
              </a:rPr>
            </a:b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3274FAF-B028-D74B-B1C4-C8DD05768312}"/>
              </a:ext>
            </a:extLst>
          </p:cNvPr>
          <p:cNvSpPr/>
          <p:nvPr/>
        </p:nvSpPr>
        <p:spPr>
          <a:xfrm>
            <a:off x="4479635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it-IT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174707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ARRIVAL IN ITALY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b="1" dirty="0" smtClean="0"/>
              <a:t>For </a:t>
            </a:r>
            <a:r>
              <a:rPr lang="it-IT" b="1" dirty="0" err="1"/>
              <a:t>all</a:t>
            </a:r>
            <a:r>
              <a:rPr lang="it-IT" b="1" dirty="0"/>
              <a:t> </a:t>
            </a:r>
            <a:r>
              <a:rPr lang="it-IT" b="1" dirty="0" err="1"/>
              <a:t>Delegates</a:t>
            </a:r>
            <a:r>
              <a:rPr lang="it-IT" dirty="0"/>
              <a:t>: </a:t>
            </a:r>
            <a:r>
              <a:rPr lang="it-IT" dirty="0" err="1"/>
              <a:t>Molecular</a:t>
            </a:r>
            <a:r>
              <a:rPr lang="it-IT" dirty="0"/>
              <a:t> test (PCR) </a:t>
            </a:r>
            <a:r>
              <a:rPr lang="it-IT" dirty="0" err="1"/>
              <a:t>carried</a:t>
            </a:r>
            <a:r>
              <a:rPr lang="it-IT" dirty="0"/>
              <a:t> </a:t>
            </a:r>
            <a:r>
              <a:rPr lang="it-IT" dirty="0" smtClean="0"/>
              <a:t>out 48h </a:t>
            </a:r>
            <a:r>
              <a:rPr lang="it-IT" dirty="0" err="1"/>
              <a:t>before</a:t>
            </a:r>
            <a:r>
              <a:rPr lang="it-IT" dirty="0"/>
              <a:t> </a:t>
            </a:r>
            <a:r>
              <a:rPr lang="it-IT" dirty="0" err="1"/>
              <a:t>arrival</a:t>
            </a:r>
            <a:r>
              <a:rPr lang="it-IT" dirty="0"/>
              <a:t> in </a:t>
            </a:r>
            <a:r>
              <a:rPr lang="it-IT" dirty="0" err="1"/>
              <a:t>Italy</a:t>
            </a:r>
            <a:r>
              <a:rPr lang="it-IT" dirty="0"/>
              <a:t> (</a:t>
            </a:r>
            <a:r>
              <a:rPr lang="it-IT" dirty="0" err="1" smtClean="0"/>
              <a:t>Recommended</a:t>
            </a:r>
            <a:r>
              <a:rPr lang="it-IT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err="1" smtClean="0"/>
              <a:t>Mandatory</a:t>
            </a:r>
            <a:r>
              <a:rPr lang="it-IT" dirty="0" smtClean="0"/>
              <a:t> </a:t>
            </a:r>
            <a:r>
              <a:rPr lang="it-IT" dirty="0" err="1" smtClean="0"/>
              <a:t>Passenger</a:t>
            </a:r>
            <a:r>
              <a:rPr lang="it-IT" dirty="0" smtClean="0"/>
              <a:t> </a:t>
            </a:r>
            <a:r>
              <a:rPr lang="it-IT" dirty="0"/>
              <a:t>Locator Form </a:t>
            </a:r>
          </a:p>
          <a:p>
            <a:pPr marL="0" indent="0" algn="ctr">
              <a:buNone/>
            </a:pPr>
            <a:r>
              <a:rPr lang="it-IT" dirty="0"/>
              <a:t>	</a:t>
            </a:r>
            <a:r>
              <a:rPr lang="it-IT" b="1" dirty="0" err="1"/>
              <a:t>Temporary</a:t>
            </a:r>
            <a:r>
              <a:rPr lang="it-IT" b="1" dirty="0"/>
              <a:t> </a:t>
            </a:r>
            <a:r>
              <a:rPr lang="it-IT" b="1" dirty="0" err="1"/>
              <a:t>address</a:t>
            </a:r>
            <a:r>
              <a:rPr lang="it-IT" b="1" dirty="0"/>
              <a:t>: Camera dei deputati-COP26</a:t>
            </a:r>
          </a:p>
          <a:p>
            <a:pPr marL="0" indent="0" algn="ctr">
              <a:buNone/>
            </a:pPr>
            <a:endParaRPr lang="it-IT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b="1" dirty="0" err="1"/>
              <a:t>Delegates</a:t>
            </a:r>
            <a:r>
              <a:rPr lang="it-IT" b="1" dirty="0"/>
              <a:t> from non-EU </a:t>
            </a:r>
            <a:r>
              <a:rPr lang="it-IT" b="1" dirty="0" err="1"/>
              <a:t>countries</a:t>
            </a:r>
            <a:endParaRPr lang="it-IT" b="1" dirty="0"/>
          </a:p>
          <a:p>
            <a:pPr marL="1129904" indent="-457200"/>
            <a:r>
              <a:rPr lang="it-IT" dirty="0" err="1" smtClean="0"/>
              <a:t>Antigenic</a:t>
            </a:r>
            <a:r>
              <a:rPr lang="it-IT" dirty="0" smtClean="0"/>
              <a:t> </a:t>
            </a:r>
            <a:r>
              <a:rPr lang="it-IT" dirty="0" err="1"/>
              <a:t>swab</a:t>
            </a:r>
            <a:r>
              <a:rPr lang="it-IT" dirty="0"/>
              <a:t> test inside the </a:t>
            </a:r>
            <a:r>
              <a:rPr lang="it-IT" dirty="0" err="1"/>
              <a:t>airport</a:t>
            </a:r>
            <a:endParaRPr lang="it-IT" dirty="0"/>
          </a:p>
          <a:p>
            <a:pPr marL="1129904" indent="-457200"/>
            <a:r>
              <a:rPr lang="it-IT" dirty="0" err="1"/>
              <a:t>If</a:t>
            </a:r>
            <a:r>
              <a:rPr lang="it-IT" dirty="0"/>
              <a:t> positive                 </a:t>
            </a:r>
            <a:r>
              <a:rPr lang="it-IT" dirty="0" err="1"/>
              <a:t>Competent</a:t>
            </a:r>
            <a:r>
              <a:rPr lang="it-IT" dirty="0"/>
              <a:t>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Health</a:t>
            </a:r>
            <a:r>
              <a:rPr lang="it-IT" dirty="0"/>
              <a:t> </a:t>
            </a:r>
            <a:r>
              <a:rPr lang="it-IT" dirty="0" err="1"/>
              <a:t>Authorities</a:t>
            </a:r>
            <a:endParaRPr lang="it-IT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Transfer to the city: taxi, </a:t>
            </a:r>
            <a:r>
              <a:rPr lang="it-IT" dirty="0" err="1" smtClean="0"/>
              <a:t>hire</a:t>
            </a:r>
            <a:r>
              <a:rPr lang="it-IT" dirty="0" smtClean="0"/>
              <a:t> car </a:t>
            </a:r>
            <a:r>
              <a:rPr lang="it-IT" dirty="0"/>
              <a:t>or private </a:t>
            </a:r>
            <a:r>
              <a:rPr lang="it-IT" dirty="0" err="1"/>
              <a:t>vehicle</a:t>
            </a:r>
            <a:endParaRPr lang="it-IT" dirty="0"/>
          </a:p>
          <a:p>
            <a:pPr marL="0" indent="0" algn="ctr">
              <a:buNone/>
            </a:pPr>
            <a:endParaRPr lang="it-IT" b="1" dirty="0"/>
          </a:p>
          <a:p>
            <a:pPr marL="0" indent="0" algn="ctr">
              <a:buNone/>
            </a:pPr>
            <a:r>
              <a:rPr lang="it-IT" b="1" dirty="0"/>
              <a:t>PLEASE INFORM US </a:t>
            </a:r>
            <a:r>
              <a:rPr lang="it-IT" b="1" dirty="0" smtClean="0"/>
              <a:t>ON </a:t>
            </a:r>
            <a:r>
              <a:rPr lang="it-IT" b="1" dirty="0"/>
              <a:t>TRAVEL </a:t>
            </a:r>
            <a:r>
              <a:rPr lang="it-IT" b="1" dirty="0" smtClean="0"/>
              <a:t>PLAN, HOTEL </a:t>
            </a:r>
            <a:r>
              <a:rPr lang="it-IT" b="1" dirty="0"/>
              <a:t>AND DELEGATION FOCAL </a:t>
            </a:r>
            <a:r>
              <a:rPr lang="it-IT" b="1" dirty="0" smtClean="0"/>
              <a:t>POINT </a:t>
            </a:r>
            <a:r>
              <a:rPr lang="it-IT" b="1" dirty="0"/>
              <a:t/>
            </a:r>
            <a:br>
              <a:rPr lang="it-IT" b="1" dirty="0"/>
            </a:br>
            <a:r>
              <a:rPr lang="it-IT" b="1" dirty="0"/>
              <a:t>(Form 1) by 29 </a:t>
            </a:r>
            <a:r>
              <a:rPr lang="it-IT" b="1" dirty="0" err="1"/>
              <a:t>September</a:t>
            </a:r>
            <a:r>
              <a:rPr lang="it-IT" b="1" dirty="0"/>
              <a:t> </a:t>
            </a:r>
          </a:p>
          <a:p>
            <a:pPr marL="0" indent="0" algn="ctr">
              <a:buNone/>
            </a:pPr>
            <a:r>
              <a:rPr lang="it-IT" b="1" dirty="0"/>
              <a:t>protocol.romecop26@camera.it</a:t>
            </a:r>
          </a:p>
        </p:txBody>
      </p:sp>
      <p:sp>
        <p:nvSpPr>
          <p:cNvPr id="4" name="Freccia a destra 3"/>
          <p:cNvSpPr>
            <a:spLocks noChangeAspect="1"/>
          </p:cNvSpPr>
          <p:nvPr/>
        </p:nvSpPr>
        <p:spPr>
          <a:xfrm>
            <a:off x="3101523" y="4082961"/>
            <a:ext cx="513445" cy="288000"/>
          </a:xfrm>
          <a:prstGeom prst="rightArrow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A3FC6225-D844-E64D-9DF1-145432EF6248}"/>
              </a:ext>
            </a:extLst>
          </p:cNvPr>
          <p:cNvSpPr/>
          <p:nvPr/>
        </p:nvSpPr>
        <p:spPr>
          <a:xfrm>
            <a:off x="4479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it-IT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59613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LANGUAGES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b="1" dirty="0"/>
          </a:p>
          <a:p>
            <a:pPr marL="355600" indent="-3556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000" b="1" dirty="0"/>
              <a:t>5 </a:t>
            </a:r>
            <a:r>
              <a:rPr lang="it-IT" sz="2000" b="1" dirty="0" err="1"/>
              <a:t>languages</a:t>
            </a:r>
            <a:r>
              <a:rPr lang="it-IT" sz="2000" b="1" dirty="0"/>
              <a:t> 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it-IT" sz="2000" dirty="0" err="1"/>
              <a:t>Arabic</a:t>
            </a:r>
            <a:r>
              <a:rPr lang="it-IT" sz="2000" dirty="0"/>
              <a:t>, English, French, </a:t>
            </a:r>
            <a:r>
              <a:rPr lang="it-IT" sz="2000" dirty="0" err="1"/>
              <a:t>Italian</a:t>
            </a:r>
            <a:r>
              <a:rPr lang="it-IT" sz="2000" dirty="0"/>
              <a:t> and Spanish</a:t>
            </a:r>
          </a:p>
          <a:p>
            <a:pPr marL="355600" indent="-3556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000" dirty="0" err="1"/>
              <a:t>Number</a:t>
            </a:r>
            <a:r>
              <a:rPr lang="it-IT" sz="2000" dirty="0"/>
              <a:t> of </a:t>
            </a:r>
            <a:r>
              <a:rPr lang="it-IT" sz="2000" dirty="0" err="1"/>
              <a:t>booths</a:t>
            </a:r>
            <a:r>
              <a:rPr lang="it-IT" sz="2000" dirty="0"/>
              <a:t> on a first-come-first-</a:t>
            </a:r>
            <a:r>
              <a:rPr lang="it-IT" sz="2000" dirty="0" err="1"/>
              <a:t>served</a:t>
            </a:r>
            <a:r>
              <a:rPr lang="it-IT" sz="2000" dirty="0"/>
              <a:t> </a:t>
            </a:r>
            <a:r>
              <a:rPr lang="it-IT" sz="2000" dirty="0" err="1"/>
              <a:t>basis</a:t>
            </a:r>
            <a:r>
              <a:rPr lang="it-IT" sz="2000" dirty="0"/>
              <a:t> </a:t>
            </a:r>
            <a:r>
              <a:rPr lang="it-IT" sz="2000" dirty="0" err="1"/>
              <a:t>bringing</a:t>
            </a:r>
            <a:r>
              <a:rPr lang="it-IT" sz="2000" dirty="0"/>
              <a:t> </a:t>
            </a:r>
            <a:r>
              <a:rPr lang="it-IT" sz="2000" dirty="0" err="1"/>
              <a:t>own</a:t>
            </a:r>
            <a:r>
              <a:rPr lang="it-IT" sz="2000" dirty="0"/>
              <a:t> </a:t>
            </a:r>
            <a:r>
              <a:rPr lang="it-IT" sz="2000" dirty="0" err="1" smtClean="0"/>
              <a:t>interpreters</a:t>
            </a:r>
            <a:endParaRPr lang="it-IT" sz="2000" dirty="0"/>
          </a:p>
          <a:p>
            <a:pPr marL="355600" indent="-355600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000" dirty="0" err="1"/>
              <a:t>Deadline</a:t>
            </a:r>
            <a:r>
              <a:rPr lang="it-IT" sz="2000" dirty="0"/>
              <a:t>: </a:t>
            </a:r>
            <a:r>
              <a:rPr lang="it-IT" sz="2000" b="1" dirty="0"/>
              <a:t>29 </a:t>
            </a:r>
            <a:r>
              <a:rPr lang="it-IT" sz="2000" b="1" dirty="0" err="1"/>
              <a:t>September</a:t>
            </a:r>
            <a:r>
              <a:rPr lang="it-IT" sz="2000" b="1" dirty="0"/>
              <a:t> 2021</a:t>
            </a:r>
          </a:p>
          <a:p>
            <a:pPr marL="0" indent="0">
              <a:buNone/>
            </a:pPr>
            <a:endParaRPr lang="it-IT" sz="2000" dirty="0"/>
          </a:p>
          <a:p>
            <a:pPr marL="0" indent="0" algn="ctr">
              <a:buNone/>
            </a:pPr>
            <a:r>
              <a:rPr lang="it-IT" sz="2000" b="1" dirty="0" smtClean="0"/>
              <a:t>E-mail </a:t>
            </a:r>
            <a:r>
              <a:rPr lang="it-IT" sz="2000" b="1" dirty="0" err="1"/>
              <a:t>request</a:t>
            </a:r>
            <a:r>
              <a:rPr lang="it-IT" sz="2000" b="1" dirty="0"/>
              <a:t> to: interpreti@camera.it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87517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REQUEST FOR FLOOR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sz="2000" b="1" dirty="0"/>
              <a:t>1 Delegate per House of </a:t>
            </a:r>
            <a:r>
              <a:rPr lang="it-IT" sz="2000" b="1" dirty="0" err="1"/>
              <a:t>Parliament</a:t>
            </a:r>
            <a:r>
              <a:rPr lang="it-IT" sz="2000" b="1" dirty="0"/>
              <a:t>, just once </a:t>
            </a:r>
            <a:r>
              <a:rPr lang="it-IT" sz="2000" b="1" dirty="0" err="1" smtClean="0"/>
              <a:t>during</a:t>
            </a:r>
            <a:r>
              <a:rPr lang="it-IT" sz="2000" b="1" dirty="0" smtClean="0"/>
              <a:t> </a:t>
            </a:r>
            <a:r>
              <a:rPr lang="it-IT" sz="2000" b="1" dirty="0"/>
              <a:t>the </a:t>
            </a:r>
            <a:r>
              <a:rPr lang="it-IT" sz="2000" b="1" dirty="0" err="1"/>
              <a:t>whole</a:t>
            </a:r>
            <a:r>
              <a:rPr lang="it-IT" sz="2000" b="1" dirty="0"/>
              <a:t> conference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000" dirty="0"/>
              <a:t>Indicate</a:t>
            </a:r>
            <a:r>
              <a:rPr lang="it-IT" sz="2000" b="1" dirty="0"/>
              <a:t> 2 </a:t>
            </a:r>
            <a:r>
              <a:rPr lang="it-IT" sz="2000" b="1" dirty="0" err="1"/>
              <a:t>Options</a:t>
            </a:r>
            <a:r>
              <a:rPr lang="it-IT" sz="2000" b="1" dirty="0"/>
              <a:t> </a:t>
            </a:r>
            <a:r>
              <a:rPr lang="it-IT" sz="2000" dirty="0"/>
              <a:t>in </a:t>
            </a:r>
            <a:r>
              <a:rPr lang="it-IT" sz="2000" dirty="0" err="1"/>
              <a:t>total</a:t>
            </a:r>
            <a:r>
              <a:rPr lang="it-IT" sz="2000" dirty="0"/>
              <a:t> and in </a:t>
            </a:r>
            <a:r>
              <a:rPr lang="it-IT" sz="2000" dirty="0" err="1"/>
              <a:t>order</a:t>
            </a:r>
            <a:r>
              <a:rPr lang="it-IT" sz="2000" dirty="0"/>
              <a:t> of </a:t>
            </a:r>
            <a:r>
              <a:rPr lang="it-IT" sz="2000" dirty="0" err="1"/>
              <a:t>priority</a:t>
            </a:r>
            <a:endParaRPr lang="it-IT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sz="2000" dirty="0" err="1"/>
              <a:t>Speaking</a:t>
            </a:r>
            <a:r>
              <a:rPr lang="it-IT" sz="2000" dirty="0"/>
              <a:t> time: </a:t>
            </a:r>
            <a:r>
              <a:rPr lang="it-IT" sz="2000" b="1" dirty="0"/>
              <a:t>2 minutes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000" dirty="0" err="1"/>
              <a:t>Deadline</a:t>
            </a:r>
            <a:r>
              <a:rPr lang="it-IT" sz="2000" dirty="0"/>
              <a:t>: 29 </a:t>
            </a:r>
            <a:r>
              <a:rPr lang="it-IT" sz="2000" dirty="0" err="1"/>
              <a:t>September</a:t>
            </a:r>
            <a:r>
              <a:rPr lang="it-IT" sz="2000" dirty="0"/>
              <a:t> 2021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000" dirty="0"/>
              <a:t>Use </a:t>
            </a:r>
            <a:r>
              <a:rPr lang="it-IT" sz="2000" b="1" dirty="0"/>
              <a:t>Form 2</a:t>
            </a:r>
          </a:p>
          <a:p>
            <a:pPr marL="722313">
              <a:buFont typeface="Wingdings" panose="05000000000000000000" pitchFamily="2" charset="2"/>
              <a:buChar char="Ø"/>
            </a:pPr>
            <a:r>
              <a:rPr lang="it-IT" sz="2000" dirty="0" err="1"/>
              <a:t>Register</a:t>
            </a:r>
            <a:r>
              <a:rPr lang="it-IT" sz="2000" dirty="0"/>
              <a:t> 	       </a:t>
            </a:r>
            <a:r>
              <a:rPr lang="it-IT" sz="2000" dirty="0" smtClean="0"/>
              <a:t>         </a:t>
            </a:r>
            <a:r>
              <a:rPr lang="it-IT" sz="2000" dirty="0">
                <a:solidFill>
                  <a:srgbClr val="33CCCC"/>
                </a:solidFill>
                <a:hlinkClick r:id="rId2"/>
              </a:rPr>
              <a:t>romacop26@camera.it</a:t>
            </a:r>
            <a:endParaRPr lang="it-IT" sz="2000" dirty="0">
              <a:solidFill>
                <a:srgbClr val="33CCCC"/>
              </a:solidFill>
            </a:endParaRPr>
          </a:p>
          <a:p>
            <a:pPr marL="981075" defTabSz="981075">
              <a:buFont typeface="Wingdings" panose="05000000000000000000" pitchFamily="2" charset="2"/>
              <a:buChar char="Ø"/>
            </a:pPr>
            <a:r>
              <a:rPr lang="it-IT" sz="2000" dirty="0" err="1"/>
              <a:t>Written</a:t>
            </a:r>
            <a:r>
              <a:rPr lang="it-IT" sz="2000" dirty="0"/>
              <a:t> </a:t>
            </a:r>
            <a:r>
              <a:rPr lang="it-IT" sz="2000" dirty="0" err="1"/>
              <a:t>speeches</a:t>
            </a:r>
            <a:r>
              <a:rPr lang="it-IT" sz="2000" dirty="0"/>
              <a:t> 	                   </a:t>
            </a:r>
            <a:r>
              <a:rPr lang="it-IT" sz="2000" dirty="0">
                <a:hlinkClick r:id="rId3"/>
              </a:rPr>
              <a:t>interpreti@camera.it</a:t>
            </a:r>
            <a:endParaRPr lang="it-IT" sz="2000" dirty="0"/>
          </a:p>
          <a:p>
            <a:pPr marL="1165225">
              <a:buFont typeface="Wingdings" panose="05000000000000000000" pitchFamily="2" charset="2"/>
              <a:buChar char="Ø"/>
            </a:pPr>
            <a:r>
              <a:rPr lang="it-IT" sz="2000" dirty="0"/>
              <a:t>Speakers’ list </a:t>
            </a:r>
            <a:r>
              <a:rPr lang="it-IT" sz="2000" dirty="0" err="1"/>
              <a:t>circulated</a:t>
            </a:r>
            <a:r>
              <a:rPr lang="it-IT" sz="2000" dirty="0"/>
              <a:t> in due time</a:t>
            </a:r>
          </a:p>
        </p:txBody>
      </p:sp>
      <p:sp>
        <p:nvSpPr>
          <p:cNvPr id="7" name="Freccia a destra 6"/>
          <p:cNvSpPr>
            <a:spLocks noChangeAspect="1"/>
          </p:cNvSpPr>
          <p:nvPr/>
        </p:nvSpPr>
        <p:spPr>
          <a:xfrm>
            <a:off x="3675126" y="4475995"/>
            <a:ext cx="896874" cy="396000"/>
          </a:xfrm>
          <a:prstGeom prst="rightArrow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      </a:t>
            </a:r>
          </a:p>
        </p:txBody>
      </p:sp>
      <p:sp>
        <p:nvSpPr>
          <p:cNvPr id="8" name="Freccia a destra 7"/>
          <p:cNvSpPr>
            <a:spLocks noChangeAspect="1"/>
          </p:cNvSpPr>
          <p:nvPr/>
        </p:nvSpPr>
        <p:spPr>
          <a:xfrm>
            <a:off x="2383913" y="4102019"/>
            <a:ext cx="896874" cy="396000"/>
          </a:xfrm>
          <a:prstGeom prst="rightArrow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984935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BILATERAL MEETINGS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2011679"/>
            <a:ext cx="7886700" cy="416528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dirty="0"/>
              <a:t>10 </a:t>
            </a:r>
            <a:r>
              <a:rPr lang="it-IT" sz="2400" dirty="0" err="1"/>
              <a:t>people</a:t>
            </a:r>
            <a:r>
              <a:rPr lang="it-IT" sz="2400" dirty="0"/>
              <a:t> per room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dirty="0"/>
              <a:t>30 minutes per meeting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b="1" dirty="0" err="1"/>
              <a:t>Two</a:t>
            </a:r>
            <a:r>
              <a:rPr lang="it-IT" sz="2400" b="1" dirty="0"/>
              <a:t> </a:t>
            </a:r>
            <a:r>
              <a:rPr lang="it-IT" sz="2400" b="1" dirty="0" err="1"/>
              <a:t>meetings</a:t>
            </a:r>
            <a:r>
              <a:rPr lang="it-IT" sz="2400" b="1" dirty="0"/>
              <a:t> per </a:t>
            </a:r>
            <a:r>
              <a:rPr lang="it-IT" sz="2400" b="1" dirty="0" err="1"/>
              <a:t>day</a:t>
            </a:r>
            <a:endParaRPr lang="it-IT" sz="2400" b="1" dirty="0"/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dirty="0" err="1"/>
              <a:t>Slots</a:t>
            </a:r>
            <a:r>
              <a:rPr lang="it-IT" sz="2400" dirty="0"/>
              <a:t>:</a:t>
            </a:r>
          </a:p>
          <a:p>
            <a:pPr marL="540544" indent="0">
              <a:buNone/>
            </a:pPr>
            <a:r>
              <a:rPr lang="en-GB" sz="2000" b="1" dirty="0"/>
              <a:t>Friday, 8 October</a:t>
            </a:r>
            <a:r>
              <a:rPr lang="en-GB" sz="2000" dirty="0"/>
              <a:t>: 1.30 pm / 2.15 pm / 4.30 pm / 5.15 pm / 6.00 pm</a:t>
            </a:r>
            <a:endParaRPr lang="it-IT" sz="2000" dirty="0"/>
          </a:p>
          <a:p>
            <a:pPr marL="540544" indent="0">
              <a:buNone/>
            </a:pPr>
            <a:r>
              <a:rPr lang="en-GB" sz="2000" b="1" dirty="0"/>
              <a:t>Saturday, 9 October</a:t>
            </a:r>
            <a:r>
              <a:rPr lang="en-GB" sz="2000" dirty="0"/>
              <a:t>: 2.00 pm / 2.45 pm / 3.30 pm / 4.15 pm / 5.00 p.m.</a:t>
            </a:r>
            <a:endParaRPr lang="it-IT" sz="2000" dirty="0"/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it-IT" sz="2400" dirty="0" err="1"/>
              <a:t>Deadline</a:t>
            </a:r>
            <a:r>
              <a:rPr lang="it-IT" sz="2400" dirty="0"/>
              <a:t>: </a:t>
            </a:r>
            <a:r>
              <a:rPr lang="it-IT" sz="2400" b="1" dirty="0"/>
              <a:t>29 </a:t>
            </a:r>
            <a:r>
              <a:rPr lang="it-IT" sz="2400" b="1" dirty="0" err="1"/>
              <a:t>September</a:t>
            </a:r>
            <a:r>
              <a:rPr lang="it-IT" sz="2400" b="1" dirty="0"/>
              <a:t> 2021</a:t>
            </a:r>
          </a:p>
          <a:p>
            <a:pPr marL="0" indent="0" algn="ctr">
              <a:spcBef>
                <a:spcPts val="1800"/>
              </a:spcBef>
              <a:buNone/>
            </a:pPr>
            <a:endParaRPr lang="it-IT" sz="2400" b="1" dirty="0"/>
          </a:p>
          <a:p>
            <a:pPr marL="0" indent="0" algn="ctr">
              <a:spcBef>
                <a:spcPts val="1800"/>
              </a:spcBef>
              <a:buNone/>
            </a:pPr>
            <a:r>
              <a:rPr lang="it-IT" sz="2400" b="1" dirty="0" smtClean="0"/>
              <a:t>E-mail </a:t>
            </a:r>
            <a:r>
              <a:rPr lang="it-IT" sz="2400" b="1" dirty="0" err="1"/>
              <a:t>request</a:t>
            </a:r>
            <a:r>
              <a:rPr lang="it-IT" sz="2400" b="1" dirty="0"/>
              <a:t> to: radoni_s@camera.it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32850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BADGES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200" b="1" dirty="0" err="1"/>
              <a:t>All</a:t>
            </a:r>
            <a:r>
              <a:rPr lang="it-IT" sz="2200" b="1" dirty="0"/>
              <a:t> </a:t>
            </a:r>
            <a:r>
              <a:rPr lang="it-IT" sz="2200" b="1" dirty="0" err="1"/>
              <a:t>registered</a:t>
            </a:r>
            <a:r>
              <a:rPr lang="it-IT" sz="2200" b="1" dirty="0"/>
              <a:t> </a:t>
            </a:r>
            <a:r>
              <a:rPr lang="it-IT" sz="2200" b="1" dirty="0" err="1"/>
              <a:t>participants</a:t>
            </a:r>
            <a:r>
              <a:rPr lang="it-IT" sz="2200" b="1" dirty="0"/>
              <a:t> </a:t>
            </a:r>
            <a:r>
              <a:rPr lang="it-IT" sz="2200" b="1" dirty="0" err="1"/>
              <a:t>have</a:t>
            </a:r>
            <a:r>
              <a:rPr lang="it-IT" sz="2200" b="1" dirty="0"/>
              <a:t> to </a:t>
            </a:r>
            <a:r>
              <a:rPr lang="it-IT" sz="2200" b="1" dirty="0" err="1"/>
              <a:t>wear</a:t>
            </a:r>
            <a:r>
              <a:rPr lang="it-IT" sz="2200" b="1" dirty="0"/>
              <a:t> </a:t>
            </a:r>
            <a:r>
              <a:rPr lang="it-IT" sz="2200" b="1" dirty="0" err="1"/>
              <a:t>their</a:t>
            </a:r>
            <a:r>
              <a:rPr lang="it-IT" sz="2200" b="1" dirty="0"/>
              <a:t> </a:t>
            </a:r>
            <a:r>
              <a:rPr lang="it-IT" sz="2200" b="1" dirty="0" smtClean="0"/>
              <a:t>badges </a:t>
            </a:r>
            <a:r>
              <a:rPr lang="it-IT" sz="2200" b="1" dirty="0"/>
              <a:t>and </a:t>
            </a:r>
            <a:r>
              <a:rPr lang="it-IT" sz="2200" b="1" dirty="0" err="1"/>
              <a:t>carry</a:t>
            </a:r>
            <a:r>
              <a:rPr lang="it-IT" sz="2200" b="1" dirty="0"/>
              <a:t> an </a:t>
            </a:r>
            <a:r>
              <a:rPr lang="it-IT" sz="2200" b="1" dirty="0" err="1"/>
              <a:t>identity</a:t>
            </a:r>
            <a:r>
              <a:rPr lang="it-IT" sz="2200" b="1" dirty="0"/>
              <a:t> </a:t>
            </a:r>
            <a:r>
              <a:rPr lang="it-IT" sz="2200" b="1" dirty="0" err="1"/>
              <a:t>document</a:t>
            </a:r>
            <a:r>
              <a:rPr lang="it-IT" sz="2200" b="1" dirty="0"/>
              <a:t> with photo </a:t>
            </a:r>
          </a:p>
          <a:p>
            <a:r>
              <a:rPr lang="it-IT" sz="2200" dirty="0"/>
              <a:t>Color of badges:</a:t>
            </a:r>
          </a:p>
          <a:p>
            <a:pPr marL="1433513" indent="0">
              <a:buNone/>
            </a:pPr>
            <a:r>
              <a:rPr lang="it-IT" sz="1800" dirty="0" err="1"/>
              <a:t>MPs</a:t>
            </a:r>
            <a:r>
              <a:rPr lang="it-IT" sz="1800" dirty="0"/>
              <a:t>: Green </a:t>
            </a:r>
          </a:p>
          <a:p>
            <a:pPr marL="1433513" indent="0">
              <a:buNone/>
            </a:pPr>
            <a:r>
              <a:rPr lang="it-IT" sz="1800" dirty="0" err="1"/>
              <a:t>Keynote</a:t>
            </a:r>
            <a:r>
              <a:rPr lang="it-IT" sz="1800" dirty="0"/>
              <a:t> speakers and </a:t>
            </a:r>
            <a:r>
              <a:rPr lang="it-IT" sz="1800" dirty="0" err="1"/>
              <a:t>moderators</a:t>
            </a:r>
            <a:r>
              <a:rPr lang="it-IT" sz="1800" dirty="0"/>
              <a:t>: </a:t>
            </a:r>
            <a:r>
              <a:rPr lang="it-IT" sz="1800" dirty="0" err="1"/>
              <a:t>Red</a:t>
            </a:r>
            <a:endParaRPr lang="it-IT" sz="1800" dirty="0"/>
          </a:p>
          <a:p>
            <a:pPr marL="1433513" indent="0">
              <a:buNone/>
            </a:pPr>
            <a:r>
              <a:rPr lang="it-IT" sz="1800" dirty="0"/>
              <a:t>Staff: Blu  </a:t>
            </a:r>
          </a:p>
          <a:p>
            <a:pPr marL="1433513" indent="0">
              <a:buNone/>
            </a:pPr>
            <a:r>
              <a:rPr lang="it-IT" sz="1800" dirty="0"/>
              <a:t>Media: Yellow </a:t>
            </a:r>
          </a:p>
          <a:p>
            <a:pPr marL="1433513" indent="0">
              <a:buNone/>
            </a:pPr>
            <a:r>
              <a:rPr lang="it-IT" sz="1800" dirty="0" err="1"/>
              <a:t>Interpreters</a:t>
            </a:r>
            <a:r>
              <a:rPr lang="it-IT" sz="1800" dirty="0"/>
              <a:t>: Grey </a:t>
            </a:r>
          </a:p>
          <a:p>
            <a:pPr marL="257175" indent="-257175"/>
            <a:r>
              <a:rPr lang="it-IT" sz="2200" b="1" dirty="0"/>
              <a:t>Badges </a:t>
            </a:r>
            <a:r>
              <a:rPr lang="it-IT" sz="2200" b="1" dirty="0" err="1"/>
              <a:t>will</a:t>
            </a:r>
            <a:r>
              <a:rPr lang="it-IT" sz="2200" b="1" dirty="0"/>
              <a:t> be </a:t>
            </a:r>
            <a:r>
              <a:rPr lang="it-IT" sz="2200" b="1" dirty="0" err="1"/>
              <a:t>handed</a:t>
            </a:r>
            <a:r>
              <a:rPr lang="it-IT" sz="2200" b="1" dirty="0"/>
              <a:t> out </a:t>
            </a:r>
            <a:r>
              <a:rPr lang="it-IT" sz="2200" b="1" dirty="0" err="1"/>
              <a:t>after</a:t>
            </a:r>
            <a:r>
              <a:rPr lang="it-IT" sz="2200" b="1" dirty="0"/>
              <a:t> </a:t>
            </a:r>
            <a:r>
              <a:rPr lang="it-IT" sz="2200" b="1" dirty="0" err="1"/>
              <a:t>Covid</a:t>
            </a:r>
            <a:r>
              <a:rPr lang="it-IT" sz="2200" b="1" dirty="0"/>
              <a:t> </a:t>
            </a:r>
            <a:r>
              <a:rPr lang="it-IT" sz="2200" b="1" dirty="0" err="1"/>
              <a:t>testing</a:t>
            </a:r>
            <a:endParaRPr lang="it-IT" sz="2200" b="1" dirty="0"/>
          </a:p>
          <a:p>
            <a:pPr marL="257175" indent="-257175"/>
            <a:r>
              <a:rPr lang="it-IT" sz="2200" dirty="0" err="1"/>
              <a:t>They</a:t>
            </a:r>
            <a:r>
              <a:rPr lang="it-IT" sz="2200" dirty="0"/>
              <a:t> </a:t>
            </a:r>
            <a:r>
              <a:rPr lang="it-IT" sz="2200" dirty="0" err="1"/>
              <a:t>will</a:t>
            </a:r>
            <a:r>
              <a:rPr lang="it-IT" sz="2200" dirty="0"/>
              <a:t> be </a:t>
            </a:r>
            <a:r>
              <a:rPr lang="it-IT" sz="2200" dirty="0" err="1"/>
              <a:t>indicating</a:t>
            </a:r>
            <a:r>
              <a:rPr lang="it-IT" sz="2200" dirty="0"/>
              <a:t> </a:t>
            </a:r>
            <a:r>
              <a:rPr lang="it-IT" sz="2200" dirty="0" err="1" smtClean="0"/>
              <a:t>name</a:t>
            </a:r>
            <a:r>
              <a:rPr lang="it-IT" sz="2200" dirty="0"/>
              <a:t>, </a:t>
            </a:r>
            <a:r>
              <a:rPr lang="it-IT" sz="2200" dirty="0" err="1"/>
              <a:t>surname</a:t>
            </a:r>
            <a:r>
              <a:rPr lang="it-IT" sz="2200" dirty="0"/>
              <a:t> and country (in </a:t>
            </a:r>
            <a:r>
              <a:rPr lang="it-IT" sz="2200" dirty="0" smtClean="0"/>
              <a:t>English)</a:t>
            </a:r>
            <a:endParaRPr lang="it-IT" sz="2200" dirty="0"/>
          </a:p>
          <a:p>
            <a:endParaRPr lang="it-IT" dirty="0"/>
          </a:p>
        </p:txBody>
      </p:sp>
      <p:sp>
        <p:nvSpPr>
          <p:cNvPr id="4" name="Connettore 3"/>
          <p:cNvSpPr/>
          <p:nvPr/>
        </p:nvSpPr>
        <p:spPr>
          <a:xfrm>
            <a:off x="1825022" y="3048629"/>
            <a:ext cx="213213" cy="224204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sp>
        <p:nvSpPr>
          <p:cNvPr id="5" name="Connettore 4"/>
          <p:cNvSpPr/>
          <p:nvPr/>
        </p:nvSpPr>
        <p:spPr>
          <a:xfrm>
            <a:off x="1832752" y="3407769"/>
            <a:ext cx="213213" cy="22420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sp>
        <p:nvSpPr>
          <p:cNvPr id="6" name="Connettore 5"/>
          <p:cNvSpPr/>
          <p:nvPr/>
        </p:nvSpPr>
        <p:spPr>
          <a:xfrm>
            <a:off x="1832752" y="3777090"/>
            <a:ext cx="213213" cy="224204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sp>
        <p:nvSpPr>
          <p:cNvPr id="7" name="Connettore 6"/>
          <p:cNvSpPr/>
          <p:nvPr/>
        </p:nvSpPr>
        <p:spPr>
          <a:xfrm>
            <a:off x="1847798" y="4150803"/>
            <a:ext cx="213213" cy="224204"/>
          </a:xfrm>
          <a:prstGeom prst="flowChartConnector">
            <a:avLst/>
          </a:prstGeom>
          <a:solidFill>
            <a:srgbClr val="FFD85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sp>
        <p:nvSpPr>
          <p:cNvPr id="8" name="Connettore 7"/>
          <p:cNvSpPr/>
          <p:nvPr/>
        </p:nvSpPr>
        <p:spPr>
          <a:xfrm>
            <a:off x="1855528" y="4517707"/>
            <a:ext cx="213213" cy="224204"/>
          </a:xfrm>
          <a:prstGeom prst="flowChartConnector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</p:spTree>
    <p:extLst>
      <p:ext uri="{BB962C8B-B14F-4D97-AF65-F5344CB8AC3E}">
        <p14:creationId xmlns:p14="http://schemas.microsoft.com/office/powerpoint/2010/main" val="1537487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159844"/>
          </a:xfrm>
          <a:solidFill>
            <a:srgbClr val="04B4B0"/>
          </a:solidFill>
        </p:spPr>
        <p:txBody>
          <a:bodyPr/>
          <a:lstStyle/>
          <a:p>
            <a:r>
              <a:rPr lang="it-IT" b="1" dirty="0">
                <a:solidFill>
                  <a:schemeClr val="bg1"/>
                </a:solidFill>
              </a:rPr>
              <a:t>HEALTH MEASURES - 1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1759017"/>
            <a:ext cx="3103938" cy="4680284"/>
          </a:xfrm>
        </p:spPr>
        <p:txBody>
          <a:bodyPr>
            <a:normAutofit/>
          </a:bodyPr>
          <a:lstStyle/>
          <a:p>
            <a:pPr lvl="0"/>
            <a:r>
              <a:rPr lang="en-GB" sz="1500" b="1" dirty="0">
                <a:solidFill>
                  <a:prstClr val="black"/>
                </a:solidFill>
                <a:ea typeface="Arial" panose="020B0604020202020204" pitchFamily="34" charset="0"/>
              </a:rPr>
              <a:t>All participants </a:t>
            </a:r>
            <a:r>
              <a:rPr lang="en-GB" sz="1500" dirty="0">
                <a:solidFill>
                  <a:prstClr val="black"/>
                </a:solidFill>
                <a:ea typeface="Arial" panose="020B0604020202020204" pitchFamily="34" charset="0"/>
              </a:rPr>
              <a:t>will be asked to undergo an antigenic swab </a:t>
            </a:r>
            <a:r>
              <a:rPr lang="en-GB" sz="1500" dirty="0" smtClean="0">
                <a:solidFill>
                  <a:prstClr val="black"/>
                </a:solidFill>
                <a:ea typeface="Arial" panose="020B0604020202020204" pitchFamily="34" charset="0"/>
              </a:rPr>
              <a:t>test </a:t>
            </a:r>
            <a:r>
              <a:rPr lang="en-GB" sz="1500" dirty="0">
                <a:solidFill>
                  <a:prstClr val="black"/>
                </a:solidFill>
                <a:ea typeface="Arial" panose="020B0604020202020204" pitchFamily="34" charset="0"/>
              </a:rPr>
              <a:t>before entering the Chamber of Deputies </a:t>
            </a:r>
          </a:p>
          <a:p>
            <a:pPr lvl="0"/>
            <a:r>
              <a:rPr lang="en-GB" sz="1500" dirty="0">
                <a:solidFill>
                  <a:prstClr val="black"/>
                </a:solidFill>
              </a:rPr>
              <a:t>         3 facilities </a:t>
            </a:r>
          </a:p>
          <a:p>
            <a:pPr lvl="0" algn="just"/>
            <a:r>
              <a:rPr lang="it-IT" sz="1500" dirty="0" err="1">
                <a:solidFill>
                  <a:prstClr val="black"/>
                </a:solidFill>
              </a:rPr>
              <a:t>Delegations</a:t>
            </a:r>
            <a:r>
              <a:rPr lang="it-IT" sz="1500" dirty="0">
                <a:solidFill>
                  <a:prstClr val="black"/>
                </a:solidFill>
              </a:rPr>
              <a:t> </a:t>
            </a:r>
            <a:r>
              <a:rPr lang="it-IT" sz="1500" dirty="0" err="1">
                <a:solidFill>
                  <a:prstClr val="black"/>
                </a:solidFill>
              </a:rPr>
              <a:t>have</a:t>
            </a:r>
            <a:r>
              <a:rPr lang="it-IT" sz="1500" dirty="0">
                <a:solidFill>
                  <a:prstClr val="black"/>
                </a:solidFill>
              </a:rPr>
              <a:t> </a:t>
            </a:r>
            <a:r>
              <a:rPr lang="it-IT" sz="1500" dirty="0" err="1">
                <a:solidFill>
                  <a:prstClr val="black"/>
                </a:solidFill>
              </a:rPr>
              <a:t>been</a:t>
            </a:r>
            <a:r>
              <a:rPr lang="it-IT" sz="1500" dirty="0">
                <a:solidFill>
                  <a:prstClr val="black"/>
                </a:solidFill>
              </a:rPr>
              <a:t> </a:t>
            </a:r>
            <a:r>
              <a:rPr lang="it-IT" sz="1500" dirty="0" err="1" smtClean="0">
                <a:solidFill>
                  <a:prstClr val="black"/>
                </a:solidFill>
              </a:rPr>
              <a:t>divided</a:t>
            </a:r>
            <a:r>
              <a:rPr lang="it-IT" sz="1500" dirty="0" smtClean="0">
                <a:solidFill>
                  <a:prstClr val="black"/>
                </a:solidFill>
              </a:rPr>
              <a:t> </a:t>
            </a:r>
            <a:r>
              <a:rPr lang="it-IT" sz="1500" dirty="0" err="1" smtClean="0">
                <a:solidFill>
                  <a:prstClr val="black"/>
                </a:solidFill>
              </a:rPr>
              <a:t>into</a:t>
            </a:r>
            <a:r>
              <a:rPr lang="it-IT" sz="1500" dirty="0" smtClean="0">
                <a:solidFill>
                  <a:prstClr val="black"/>
                </a:solidFill>
              </a:rPr>
              <a:t> </a:t>
            </a:r>
            <a:r>
              <a:rPr lang="it-IT" sz="1500" dirty="0" err="1">
                <a:solidFill>
                  <a:prstClr val="black"/>
                </a:solidFill>
              </a:rPr>
              <a:t>three</a:t>
            </a:r>
            <a:r>
              <a:rPr lang="it-IT" sz="1500" dirty="0">
                <a:solidFill>
                  <a:prstClr val="black"/>
                </a:solidFill>
              </a:rPr>
              <a:t> </a:t>
            </a:r>
            <a:r>
              <a:rPr lang="it-IT" sz="1500" dirty="0" err="1">
                <a:solidFill>
                  <a:prstClr val="black"/>
                </a:solidFill>
              </a:rPr>
              <a:t>groups</a:t>
            </a:r>
            <a:r>
              <a:rPr lang="it-IT" sz="1500" dirty="0">
                <a:solidFill>
                  <a:prstClr val="black"/>
                </a:solidFill>
              </a:rPr>
              <a:t> and </a:t>
            </a:r>
            <a:r>
              <a:rPr lang="it-IT" sz="1500" dirty="0" err="1">
                <a:solidFill>
                  <a:prstClr val="black"/>
                </a:solidFill>
              </a:rPr>
              <a:t>assigned</a:t>
            </a:r>
            <a:r>
              <a:rPr lang="it-IT" sz="1500" dirty="0">
                <a:solidFill>
                  <a:prstClr val="black"/>
                </a:solidFill>
              </a:rPr>
              <a:t> to a site </a:t>
            </a:r>
            <a:r>
              <a:rPr lang="it-IT" sz="1500" dirty="0" err="1">
                <a:solidFill>
                  <a:prstClr val="black"/>
                </a:solidFill>
              </a:rPr>
              <a:t>as</a:t>
            </a:r>
            <a:r>
              <a:rPr lang="it-IT" sz="1500" dirty="0">
                <a:solidFill>
                  <a:prstClr val="black"/>
                </a:solidFill>
              </a:rPr>
              <a:t> </a:t>
            </a:r>
            <a:r>
              <a:rPr lang="it-IT" sz="1500" dirty="0" err="1">
                <a:solidFill>
                  <a:prstClr val="black"/>
                </a:solidFill>
              </a:rPr>
              <a:t>follows</a:t>
            </a:r>
            <a:r>
              <a:rPr lang="it-IT" sz="1500" dirty="0">
                <a:solidFill>
                  <a:prstClr val="black"/>
                </a:solidFill>
              </a:rPr>
              <a:t>: </a:t>
            </a:r>
          </a:p>
          <a:p>
            <a:pPr marL="135731" lvl="0" algn="just"/>
            <a:r>
              <a:rPr lang="it-IT" sz="1200" b="1" dirty="0">
                <a:solidFill>
                  <a:prstClr val="black"/>
                </a:solidFill>
              </a:rPr>
              <a:t>Parking </a:t>
            </a:r>
            <a:r>
              <a:rPr lang="it-IT" sz="1200" b="1" dirty="0" err="1">
                <a:solidFill>
                  <a:prstClr val="black"/>
                </a:solidFill>
              </a:rPr>
              <a:t>lot</a:t>
            </a:r>
            <a:r>
              <a:rPr lang="it-IT" sz="1200" b="1" dirty="0">
                <a:solidFill>
                  <a:prstClr val="black"/>
                </a:solidFill>
              </a:rPr>
              <a:t> n. 1 </a:t>
            </a:r>
            <a:r>
              <a:rPr lang="it-IT" sz="1200" dirty="0">
                <a:solidFill>
                  <a:prstClr val="black"/>
                </a:solidFill>
              </a:rPr>
              <a:t>: </a:t>
            </a:r>
            <a:r>
              <a:rPr lang="it-IT" sz="1200" u="sng" dirty="0">
                <a:solidFill>
                  <a:prstClr val="black"/>
                </a:solidFill>
              </a:rPr>
              <a:t>Afghanistan to </a:t>
            </a:r>
            <a:r>
              <a:rPr lang="it-IT" sz="1200" u="sng" dirty="0" err="1">
                <a:solidFill>
                  <a:prstClr val="black"/>
                </a:solidFill>
              </a:rPr>
              <a:t>Hungary</a:t>
            </a:r>
            <a:endParaRPr lang="it-IT" sz="1200" u="sng" dirty="0">
              <a:solidFill>
                <a:prstClr val="black"/>
              </a:solidFill>
            </a:endParaRPr>
          </a:p>
          <a:p>
            <a:pPr marL="135731" lvl="0" algn="just"/>
            <a:r>
              <a:rPr lang="it-IT" sz="1200" b="1" dirty="0">
                <a:solidFill>
                  <a:prstClr val="black"/>
                </a:solidFill>
              </a:rPr>
              <a:t>Parking </a:t>
            </a:r>
            <a:r>
              <a:rPr lang="it-IT" sz="1200" b="1" dirty="0" err="1">
                <a:solidFill>
                  <a:prstClr val="black"/>
                </a:solidFill>
              </a:rPr>
              <a:t>lot</a:t>
            </a:r>
            <a:r>
              <a:rPr lang="it-IT" sz="1200" b="1" dirty="0">
                <a:solidFill>
                  <a:prstClr val="black"/>
                </a:solidFill>
              </a:rPr>
              <a:t> n. 2</a:t>
            </a:r>
            <a:r>
              <a:rPr lang="it-IT" sz="1200" dirty="0">
                <a:solidFill>
                  <a:prstClr val="black"/>
                </a:solidFill>
              </a:rPr>
              <a:t>: </a:t>
            </a:r>
            <a:r>
              <a:rPr lang="it-IT" sz="1200" u="sng" dirty="0">
                <a:solidFill>
                  <a:prstClr val="black"/>
                </a:solidFill>
              </a:rPr>
              <a:t>Indonesia to Romania</a:t>
            </a:r>
          </a:p>
          <a:p>
            <a:pPr marL="135731" lvl="0" algn="just"/>
            <a:r>
              <a:rPr lang="it-IT" sz="1200" b="1" dirty="0">
                <a:solidFill>
                  <a:prstClr val="black"/>
                </a:solidFill>
              </a:rPr>
              <a:t>Piazza del Parlamento n. 25</a:t>
            </a:r>
            <a:r>
              <a:rPr lang="it-IT" sz="1200" dirty="0">
                <a:solidFill>
                  <a:prstClr val="black"/>
                </a:solidFill>
              </a:rPr>
              <a:t>: </a:t>
            </a:r>
            <a:r>
              <a:rPr lang="it-IT" sz="1200" u="sng" dirty="0" err="1">
                <a:solidFill>
                  <a:prstClr val="black"/>
                </a:solidFill>
              </a:rPr>
              <a:t>Saudi</a:t>
            </a:r>
            <a:r>
              <a:rPr lang="it-IT" sz="1200" u="sng" dirty="0">
                <a:solidFill>
                  <a:prstClr val="black"/>
                </a:solidFill>
              </a:rPr>
              <a:t> Arabia to Zimbabwe and </a:t>
            </a:r>
            <a:r>
              <a:rPr lang="it-IT" sz="1200" u="sng" dirty="0" err="1">
                <a:solidFill>
                  <a:prstClr val="black"/>
                </a:solidFill>
              </a:rPr>
              <a:t>Arab</a:t>
            </a:r>
            <a:r>
              <a:rPr lang="it-IT" sz="1200" u="sng" dirty="0">
                <a:solidFill>
                  <a:prstClr val="black"/>
                </a:solidFill>
              </a:rPr>
              <a:t> </a:t>
            </a:r>
            <a:r>
              <a:rPr lang="it-IT" sz="1200" u="sng" dirty="0" err="1">
                <a:solidFill>
                  <a:prstClr val="black"/>
                </a:solidFill>
              </a:rPr>
              <a:t>Parliament</a:t>
            </a:r>
            <a:r>
              <a:rPr lang="it-IT" sz="1200" u="sng" dirty="0">
                <a:solidFill>
                  <a:prstClr val="black"/>
                </a:solidFill>
              </a:rPr>
              <a:t> </a:t>
            </a:r>
            <a:r>
              <a:rPr lang="it-IT" sz="1200" u="sng" dirty="0" smtClean="0">
                <a:solidFill>
                  <a:prstClr val="black"/>
                </a:solidFill>
              </a:rPr>
              <a:t>- </a:t>
            </a:r>
            <a:r>
              <a:rPr lang="it-IT" sz="1200" u="sng" dirty="0">
                <a:solidFill>
                  <a:prstClr val="black"/>
                </a:solidFill>
              </a:rPr>
              <a:t>IPU </a:t>
            </a:r>
            <a:r>
              <a:rPr lang="it-IT" sz="1200" u="sng" dirty="0" smtClean="0">
                <a:solidFill>
                  <a:prstClr val="black"/>
                </a:solidFill>
              </a:rPr>
              <a:t>- OSCEPA - </a:t>
            </a:r>
            <a:r>
              <a:rPr lang="it-IT" sz="1200" u="sng" dirty="0">
                <a:solidFill>
                  <a:prstClr val="black"/>
                </a:solidFill>
              </a:rPr>
              <a:t>PABSEC -  PAM -  </a:t>
            </a:r>
            <a:r>
              <a:rPr lang="it-IT" sz="1200" u="sng" dirty="0" err="1">
                <a:solidFill>
                  <a:prstClr val="black"/>
                </a:solidFill>
              </a:rPr>
              <a:t>Parlatino</a:t>
            </a:r>
            <a:endParaRPr lang="it-IT" sz="1200" u="sng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5239" lvl="0">
              <a:lnSpc>
                <a:spcPct val="103000"/>
              </a:lnSpc>
              <a:spcBef>
                <a:spcPts val="450"/>
              </a:spcBef>
            </a:pPr>
            <a:r>
              <a:rPr lang="it-IT" sz="1500" b="1" dirty="0">
                <a:solidFill>
                  <a:prstClr val="black"/>
                </a:solidFill>
              </a:rPr>
              <a:t>Booking </a:t>
            </a:r>
            <a:r>
              <a:rPr lang="it-IT" sz="1500" b="1" dirty="0" err="1">
                <a:solidFill>
                  <a:prstClr val="black"/>
                </a:solidFill>
              </a:rPr>
              <a:t>is</a:t>
            </a:r>
            <a:r>
              <a:rPr lang="it-IT" sz="1500" b="1" dirty="0">
                <a:solidFill>
                  <a:prstClr val="black"/>
                </a:solidFill>
              </a:rPr>
              <a:t> </a:t>
            </a:r>
            <a:r>
              <a:rPr lang="it-IT" sz="1500" b="1" dirty="0" err="1">
                <a:solidFill>
                  <a:prstClr val="black"/>
                </a:solidFill>
              </a:rPr>
              <a:t>mandatory</a:t>
            </a:r>
            <a:r>
              <a:rPr lang="it-IT" sz="1500" b="1" dirty="0">
                <a:solidFill>
                  <a:prstClr val="black"/>
                </a:solidFill>
              </a:rPr>
              <a:t> via </a:t>
            </a:r>
            <a:r>
              <a:rPr lang="en-US" sz="1500" u="sng" dirty="0">
                <a:solidFill>
                  <a:srgbClr val="000000"/>
                </a:solidFill>
                <a:ea typeface="Arial" panose="020B0604020202020204" pitchFamily="34" charset="0"/>
                <a:hlinkClick r:id="rId2"/>
              </a:rPr>
              <a:t>https:/</a:t>
            </a:r>
            <a:r>
              <a:rPr lang="en-GB" sz="1500" u="sng" dirty="0">
                <a:solidFill>
                  <a:srgbClr val="000000"/>
                </a:solidFill>
                <a:ea typeface="Arial" panose="020B0604020202020204" pitchFamily="34" charset="0"/>
                <a:hlinkClick r:id="rId2"/>
              </a:rPr>
              <a:t>/covidtest.camera.it</a:t>
            </a:r>
            <a:r>
              <a:rPr lang="en-GB" sz="1500" dirty="0">
                <a:solidFill>
                  <a:srgbClr val="000000"/>
                </a:solidFill>
                <a:ea typeface="Arial" panose="020B0604020202020204" pitchFamily="34" charset="0"/>
              </a:rPr>
              <a:t>. The site opens on 4 October 2021 at 10 am (CEST) </a:t>
            </a:r>
            <a:r>
              <a:rPr lang="en-GB" sz="1500" dirty="0">
                <a:ea typeface="Arial" panose="020B0604020202020204" pitchFamily="34" charset="0"/>
              </a:rPr>
              <a:t>and closes on 7 October at 12 am (CEST)</a:t>
            </a:r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779" y="645114"/>
            <a:ext cx="5046233" cy="4716000"/>
          </a:xfrm>
          <a:prstGeom prst="rect">
            <a:avLst/>
          </a:prstGeom>
        </p:spPr>
      </p:pic>
      <p:sp>
        <p:nvSpPr>
          <p:cNvPr id="6" name="Freccia a destra 5"/>
          <p:cNvSpPr/>
          <p:nvPr/>
        </p:nvSpPr>
        <p:spPr>
          <a:xfrm>
            <a:off x="2104430" y="2639640"/>
            <a:ext cx="1728000" cy="363474"/>
          </a:xfrm>
          <a:prstGeom prst="rightArrow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350"/>
          </a:p>
        </p:txBody>
      </p:sp>
    </p:spTree>
    <p:extLst>
      <p:ext uri="{BB962C8B-B14F-4D97-AF65-F5344CB8AC3E}">
        <p14:creationId xmlns:p14="http://schemas.microsoft.com/office/powerpoint/2010/main" val="12022078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HEALTH MEASURES - 2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200" dirty="0"/>
              <a:t>Testing on </a:t>
            </a:r>
            <a:r>
              <a:rPr lang="en-GB" sz="2200" b="1" dirty="0"/>
              <a:t>8 October</a:t>
            </a:r>
            <a:r>
              <a:rPr lang="en-GB" sz="2200" dirty="0"/>
              <a:t> has been divided into </a:t>
            </a:r>
            <a:r>
              <a:rPr lang="en-GB" sz="2200" b="1" dirty="0"/>
              <a:t>four time slots</a:t>
            </a:r>
            <a:r>
              <a:rPr lang="en-GB" sz="2200" dirty="0"/>
              <a:t>: </a:t>
            </a:r>
            <a:endParaRPr lang="it-IT" sz="2200" dirty="0"/>
          </a:p>
          <a:p>
            <a:pPr marL="1155700" indent="0">
              <a:buNone/>
            </a:pPr>
            <a:r>
              <a:rPr lang="en-GB" sz="1800" dirty="0"/>
              <a:t>8 am - 10 am</a:t>
            </a:r>
            <a:endParaRPr lang="it-IT" sz="1800" dirty="0"/>
          </a:p>
          <a:p>
            <a:pPr marL="1155700" indent="0">
              <a:buNone/>
            </a:pPr>
            <a:r>
              <a:rPr lang="en-GB" sz="1800" dirty="0"/>
              <a:t>10 am - 12 pm</a:t>
            </a:r>
            <a:endParaRPr lang="it-IT" sz="1800" dirty="0"/>
          </a:p>
          <a:p>
            <a:pPr marL="1155700" indent="0">
              <a:buNone/>
            </a:pPr>
            <a:r>
              <a:rPr lang="en-GB" sz="1800" dirty="0"/>
              <a:t>12 pm - 2 pm</a:t>
            </a:r>
            <a:endParaRPr lang="it-IT" sz="1800" dirty="0"/>
          </a:p>
          <a:p>
            <a:pPr marL="1155700" indent="0">
              <a:buNone/>
            </a:pPr>
            <a:r>
              <a:rPr lang="en-GB" sz="1800" dirty="0"/>
              <a:t>3 pm. onwards</a:t>
            </a:r>
            <a:endParaRPr lang="it-IT" sz="1800" dirty="0"/>
          </a:p>
          <a:p>
            <a:r>
              <a:rPr lang="en-GB" sz="2200" dirty="0"/>
              <a:t>Tests are carried out on </a:t>
            </a:r>
            <a:r>
              <a:rPr lang="en-GB" sz="2200" b="1" dirty="0"/>
              <a:t>a first-come-first-served basis </a:t>
            </a:r>
            <a:r>
              <a:rPr lang="en-GB" sz="2200" b="1" u="sng" dirty="0"/>
              <a:t>within</a:t>
            </a:r>
            <a:r>
              <a:rPr lang="en-GB" sz="2200" b="1" dirty="0"/>
              <a:t> each time slot</a:t>
            </a:r>
            <a:r>
              <a:rPr lang="en-GB" sz="2200" dirty="0"/>
              <a:t>. </a:t>
            </a:r>
          </a:p>
          <a:p>
            <a:r>
              <a:rPr lang="en-GB" sz="2200" b="1" dirty="0"/>
              <a:t>Testing for COVID 19 </a:t>
            </a:r>
            <a:r>
              <a:rPr lang="en-GB" sz="2200" dirty="0"/>
              <a:t>in one of the three sites indicated </a:t>
            </a:r>
            <a:r>
              <a:rPr lang="en-GB" sz="2200" b="1" dirty="0"/>
              <a:t>is mandatory</a:t>
            </a:r>
            <a:r>
              <a:rPr lang="en-GB" sz="2200" dirty="0"/>
              <a:t> and only a negative result will allow participants to receive a badge to enter the Chamber of Deputies</a:t>
            </a:r>
          </a:p>
          <a:p>
            <a:r>
              <a:rPr lang="en-GB" sz="2200" dirty="0"/>
              <a:t>Delegates who haven’t </a:t>
            </a:r>
            <a:r>
              <a:rPr lang="en-GB" sz="2200" dirty="0" smtClean="0"/>
              <a:t>taken a test </a:t>
            </a:r>
            <a:r>
              <a:rPr lang="en-GB" sz="2200" dirty="0"/>
              <a:t>in the indicated sites will not be admitted to the premises of the Chamber of deputies</a:t>
            </a:r>
          </a:p>
        </p:txBody>
      </p:sp>
      <p:sp>
        <p:nvSpPr>
          <p:cNvPr id="4" name="Mostrina 3">
            <a:extLst>
              <a:ext uri="{FF2B5EF4-FFF2-40B4-BE49-F238E27FC236}">
                <a16:creationId xmlns:a16="http://schemas.microsoft.com/office/drawing/2014/main" id="{A034AE9D-0891-E34A-B08C-0B057322AE2B}"/>
              </a:ext>
            </a:extLst>
          </p:cNvPr>
          <p:cNvSpPr>
            <a:spLocks noChangeAspect="1"/>
          </p:cNvSpPr>
          <p:nvPr/>
        </p:nvSpPr>
        <p:spPr>
          <a:xfrm flipV="1">
            <a:off x="1635337" y="2372810"/>
            <a:ext cx="108000" cy="108000"/>
          </a:xfrm>
          <a:prstGeom prst="chevron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Mostrina 7">
            <a:extLst>
              <a:ext uri="{FF2B5EF4-FFF2-40B4-BE49-F238E27FC236}">
                <a16:creationId xmlns:a16="http://schemas.microsoft.com/office/drawing/2014/main" id="{D56206EB-7CA7-5D45-824B-962EC7E7179F}"/>
              </a:ext>
            </a:extLst>
          </p:cNvPr>
          <p:cNvSpPr>
            <a:spLocks noChangeAspect="1"/>
          </p:cNvSpPr>
          <p:nvPr/>
        </p:nvSpPr>
        <p:spPr>
          <a:xfrm>
            <a:off x="1635337" y="2742706"/>
            <a:ext cx="108000" cy="108000"/>
          </a:xfrm>
          <a:prstGeom prst="chevron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" name="Mostrina 8">
            <a:extLst>
              <a:ext uri="{FF2B5EF4-FFF2-40B4-BE49-F238E27FC236}">
                <a16:creationId xmlns:a16="http://schemas.microsoft.com/office/drawing/2014/main" id="{FD768115-E27D-7C4C-9476-33EC45A98D35}"/>
              </a:ext>
            </a:extLst>
          </p:cNvPr>
          <p:cNvSpPr>
            <a:spLocks noChangeAspect="1"/>
          </p:cNvSpPr>
          <p:nvPr/>
        </p:nvSpPr>
        <p:spPr>
          <a:xfrm>
            <a:off x="1635337" y="3112602"/>
            <a:ext cx="108000" cy="108000"/>
          </a:xfrm>
          <a:prstGeom prst="chevron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" name="Mostrina 9">
            <a:extLst>
              <a:ext uri="{FF2B5EF4-FFF2-40B4-BE49-F238E27FC236}">
                <a16:creationId xmlns:a16="http://schemas.microsoft.com/office/drawing/2014/main" id="{6BD7715E-301F-FD4F-92F7-6F5405034F16}"/>
              </a:ext>
            </a:extLst>
          </p:cNvPr>
          <p:cNvSpPr>
            <a:spLocks noChangeAspect="1"/>
          </p:cNvSpPr>
          <p:nvPr/>
        </p:nvSpPr>
        <p:spPr>
          <a:xfrm>
            <a:off x="1635337" y="3482498"/>
            <a:ext cx="108000" cy="108000"/>
          </a:xfrm>
          <a:prstGeom prst="chevron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718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solidFill>
            <a:srgbClr val="04B4B0"/>
          </a:solidFill>
        </p:spPr>
        <p:txBody>
          <a:bodyPr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HEALTH MEASURES - 3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200" b="1" dirty="0"/>
              <a:t>In case of </a:t>
            </a:r>
            <a:r>
              <a:rPr lang="it-IT" sz="2200" b="1" dirty="0" err="1"/>
              <a:t>positivity</a:t>
            </a:r>
            <a:r>
              <a:rPr lang="it-IT" sz="2200" dirty="0"/>
              <a:t>: 	</a:t>
            </a:r>
          </a:p>
          <a:p>
            <a:pPr marL="810816" indent="0">
              <a:buNone/>
            </a:pPr>
            <a:r>
              <a:rPr lang="en-GB" sz="2200" dirty="0"/>
              <a:t>The person will be submitted immediately to a molecular PCR test, and will be brought to a facility where he/she must remain pending the outcome of this second test</a:t>
            </a:r>
          </a:p>
          <a:p>
            <a:pPr marL="810816" indent="0">
              <a:buNone/>
            </a:pPr>
            <a:r>
              <a:rPr lang="en-GB" sz="2200" dirty="0"/>
              <a:t>if the result of the second test confirms positivity to the virus, the person concerned will be </a:t>
            </a:r>
            <a:r>
              <a:rPr lang="en-GB" sz="2200" dirty="0" smtClean="0"/>
              <a:t>assisted by the </a:t>
            </a:r>
            <a:r>
              <a:rPr lang="en-GB" sz="2200" dirty="0"/>
              <a:t>competent health authorities.</a:t>
            </a:r>
            <a:endParaRPr lang="it-IT" sz="2200" dirty="0"/>
          </a:p>
          <a:p>
            <a:pPr marL="202406" indent="-202406"/>
            <a:r>
              <a:rPr lang="it-IT" sz="2200" dirty="0"/>
              <a:t>Once </a:t>
            </a:r>
            <a:r>
              <a:rPr lang="it-IT" sz="2200" dirty="0" err="1"/>
              <a:t>you</a:t>
            </a:r>
            <a:r>
              <a:rPr lang="it-IT" sz="2200" dirty="0"/>
              <a:t> </a:t>
            </a:r>
            <a:r>
              <a:rPr lang="it-IT" sz="2200" dirty="0" err="1" smtClean="0"/>
              <a:t>have</a:t>
            </a:r>
            <a:r>
              <a:rPr lang="it-IT" sz="2200" dirty="0" smtClean="0"/>
              <a:t> </a:t>
            </a:r>
            <a:r>
              <a:rPr lang="it-IT" sz="2200" dirty="0" err="1" smtClean="0"/>
              <a:t>received</a:t>
            </a:r>
            <a:r>
              <a:rPr lang="it-IT" sz="2200" dirty="0" smtClean="0"/>
              <a:t> </a:t>
            </a:r>
            <a:r>
              <a:rPr lang="it-IT" sz="2200" dirty="0" err="1"/>
              <a:t>your</a:t>
            </a:r>
            <a:r>
              <a:rPr lang="it-IT" sz="2200" dirty="0"/>
              <a:t> badge </a:t>
            </a:r>
            <a:r>
              <a:rPr lang="it-IT" sz="2200" dirty="0" err="1"/>
              <a:t>you</a:t>
            </a:r>
            <a:r>
              <a:rPr lang="it-IT" sz="2200" dirty="0"/>
              <a:t> </a:t>
            </a:r>
            <a:r>
              <a:rPr lang="it-IT" sz="2200" dirty="0" err="1"/>
              <a:t>may</a:t>
            </a:r>
            <a:r>
              <a:rPr lang="it-IT" sz="2200" dirty="0"/>
              <a:t> </a:t>
            </a:r>
            <a:r>
              <a:rPr lang="it-IT" sz="2200" dirty="0" err="1"/>
              <a:t>enter</a:t>
            </a:r>
            <a:r>
              <a:rPr lang="it-IT" sz="2200" dirty="0"/>
              <a:t> the </a:t>
            </a:r>
            <a:r>
              <a:rPr lang="it-IT" sz="2200" dirty="0" err="1"/>
              <a:t>Chamber</a:t>
            </a:r>
            <a:r>
              <a:rPr lang="it-IT" sz="2200" dirty="0"/>
              <a:t> of </a:t>
            </a:r>
            <a:r>
              <a:rPr lang="it-IT" sz="2200" dirty="0" err="1"/>
              <a:t>D</a:t>
            </a:r>
            <a:r>
              <a:rPr lang="it-IT" sz="2200" dirty="0" err="1" smtClean="0"/>
              <a:t>eputies</a:t>
            </a:r>
            <a:r>
              <a:rPr lang="it-IT" sz="2200" dirty="0" smtClean="0"/>
              <a:t> </a:t>
            </a:r>
            <a:r>
              <a:rPr lang="it-IT" sz="2200" dirty="0" err="1"/>
              <a:t>starting</a:t>
            </a:r>
            <a:r>
              <a:rPr lang="it-IT" sz="2200" dirty="0"/>
              <a:t> from </a:t>
            </a:r>
            <a:r>
              <a:rPr lang="it-IT" sz="2200" b="1" dirty="0" smtClean="0"/>
              <a:t>1 </a:t>
            </a:r>
            <a:r>
              <a:rPr lang="it-IT" sz="2200" b="1" dirty="0" err="1"/>
              <a:t>pm</a:t>
            </a:r>
            <a:r>
              <a:rPr lang="it-IT" sz="2200" b="1" dirty="0"/>
              <a:t> of 8 </a:t>
            </a:r>
            <a:r>
              <a:rPr lang="it-IT" sz="2200" b="1" dirty="0" err="1"/>
              <a:t>October</a:t>
            </a:r>
            <a:endParaRPr lang="it-IT" sz="2200" b="1" dirty="0"/>
          </a:p>
          <a:p>
            <a:pPr marL="202406" indent="-202406"/>
            <a:r>
              <a:rPr lang="en-GB" sz="2200" dirty="0">
                <a:ea typeface="Arial" panose="020B0604020202020204" pitchFamily="34" charset="0"/>
              </a:rPr>
              <a:t>All delegates will be given an </a:t>
            </a:r>
            <a:r>
              <a:rPr lang="en-GB" sz="2200" b="1" dirty="0">
                <a:ea typeface="Arial" panose="020B0604020202020204" pitchFamily="34" charset="0"/>
              </a:rPr>
              <a:t>FFP2 mask</a:t>
            </a:r>
            <a:endParaRPr lang="it-IT" sz="2200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 marL="202406" indent="-202406"/>
            <a:r>
              <a:rPr lang="en-GB" sz="2200" dirty="0">
                <a:solidFill>
                  <a:srgbClr val="000000"/>
                </a:solidFill>
                <a:ea typeface="Arial" panose="020B0604020202020204" pitchFamily="34" charset="0"/>
              </a:rPr>
              <a:t>A specific insurance policy against the risks of SARS-CoV-2 infection is </a:t>
            </a:r>
            <a:r>
              <a:rPr lang="en-GB" sz="2200" dirty="0" smtClean="0">
                <a:solidFill>
                  <a:srgbClr val="000000"/>
                </a:solidFill>
                <a:ea typeface="Arial" panose="020B0604020202020204" pitchFamily="34" charset="0"/>
              </a:rPr>
              <a:t>recommended</a:t>
            </a:r>
            <a:endParaRPr lang="it-IT" sz="2200" dirty="0">
              <a:solidFill>
                <a:srgbClr val="FF0000"/>
              </a:solidFill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734096" y="2546692"/>
            <a:ext cx="594000" cy="297000"/>
          </a:xfrm>
          <a:prstGeom prst="rightArrow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sp>
        <p:nvSpPr>
          <p:cNvPr id="6" name="Freccia a destra 5"/>
          <p:cNvSpPr/>
          <p:nvPr/>
        </p:nvSpPr>
        <p:spPr>
          <a:xfrm>
            <a:off x="734096" y="3564759"/>
            <a:ext cx="594000" cy="297000"/>
          </a:xfrm>
          <a:prstGeom prst="rightArrow">
            <a:avLst/>
          </a:prstGeom>
          <a:solidFill>
            <a:srgbClr val="04B4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</p:spTree>
    <p:extLst>
      <p:ext uri="{BB962C8B-B14F-4D97-AF65-F5344CB8AC3E}">
        <p14:creationId xmlns:p14="http://schemas.microsoft.com/office/powerpoint/2010/main" val="35961086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Bl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{D66AC4D9-EC0C-C74E-A98E-A6A8648DB46A}tf10001121</Template>
  <TotalTime>301</TotalTime>
  <Words>909</Words>
  <Application>Microsoft Office PowerPoint</Application>
  <PresentationFormat>Presentazione su schermo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Tema di Office</vt:lpstr>
      <vt:lpstr>Presentazione standard di PowerPoint</vt:lpstr>
      <vt:lpstr>ARRIVAL IN ITALY</vt:lpstr>
      <vt:lpstr>LANGUAGES</vt:lpstr>
      <vt:lpstr>REQUEST FOR FLOOR</vt:lpstr>
      <vt:lpstr>BILATERAL MEETINGS</vt:lpstr>
      <vt:lpstr>BADGES</vt:lpstr>
      <vt:lpstr>HEALTH MEASURES - 1</vt:lpstr>
      <vt:lpstr>HEALTH MEASURES - 2</vt:lpstr>
      <vt:lpstr>HEALTH MEASURES - 3</vt:lpstr>
      <vt:lpstr>DINNER AT THE NATIONAL GALLERY  OF MODERN ART  8 October 2021</vt:lpstr>
      <vt:lpstr>PAPAL AUDIENCE Vatican City, 9 October 2021</vt:lpstr>
      <vt:lpstr>P20 PARTICIPANTS</vt:lpstr>
      <vt:lpstr>ARRIVEDERCI A ROMA </vt:lpstr>
    </vt:vector>
  </TitlesOfParts>
  <Company>Cdd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Cdd</dc:creator>
  <cp:lastModifiedBy>Cdd</cp:lastModifiedBy>
  <cp:revision>59</cp:revision>
  <dcterms:created xsi:type="dcterms:W3CDTF">2021-09-27T13:05:37Z</dcterms:created>
  <dcterms:modified xsi:type="dcterms:W3CDTF">2021-09-28T09:38:42Z</dcterms:modified>
</cp:coreProperties>
</file>