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1"/>
    <p:sldMasterId id="2147493472" r:id="rId2"/>
  </p:sldMasterIdLst>
  <p:notesMasterIdLst>
    <p:notesMasterId r:id="rId21"/>
  </p:notesMasterIdLst>
  <p:handoutMasterIdLst>
    <p:handoutMasterId r:id="rId22"/>
  </p:handoutMasterIdLst>
  <p:sldIdLst>
    <p:sldId id="256" r:id="rId3"/>
    <p:sldId id="398" r:id="rId4"/>
    <p:sldId id="414" r:id="rId5"/>
    <p:sldId id="409" r:id="rId6"/>
    <p:sldId id="415" r:id="rId7"/>
    <p:sldId id="416" r:id="rId8"/>
    <p:sldId id="432" r:id="rId9"/>
    <p:sldId id="428" r:id="rId10"/>
    <p:sldId id="429" r:id="rId11"/>
    <p:sldId id="436" r:id="rId12"/>
    <p:sldId id="421" r:id="rId13"/>
    <p:sldId id="434" r:id="rId14"/>
    <p:sldId id="402" r:id="rId15"/>
    <p:sldId id="422" r:id="rId16"/>
    <p:sldId id="435" r:id="rId17"/>
    <p:sldId id="365" r:id="rId18"/>
    <p:sldId id="403" r:id="rId19"/>
    <p:sldId id="417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364B407-A019-4745-8CF2-064DC002FF4A}">
          <p14:sldIdLst>
            <p14:sldId id="256"/>
            <p14:sldId id="398"/>
            <p14:sldId id="414"/>
            <p14:sldId id="409"/>
            <p14:sldId id="415"/>
            <p14:sldId id="416"/>
            <p14:sldId id="432"/>
            <p14:sldId id="428"/>
            <p14:sldId id="429"/>
            <p14:sldId id="436"/>
            <p14:sldId id="421"/>
            <p14:sldId id="434"/>
            <p14:sldId id="402"/>
            <p14:sldId id="422"/>
            <p14:sldId id="435"/>
            <p14:sldId id="365"/>
            <p14:sldId id="403"/>
            <p14:sldId id="41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ana Diaz" initials="D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09" autoAdjust="0"/>
    <p:restoredTop sz="92890" autoAdjust="0"/>
  </p:normalViewPr>
  <p:slideViewPr>
    <p:cSldViewPr snapToGrid="0" snapToObjects="1">
      <p:cViewPr>
        <p:scale>
          <a:sx n="154" d="100"/>
          <a:sy n="154" d="100"/>
        </p:scale>
        <p:origin x="-384" y="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D4434-B66B-7142-AC4D-F2C21698E69F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7EF1D-5ECB-884F-A2E8-B14C15B27F1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7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799E6-D743-7E4B-84AA-E7717E1FCBC7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6EC6B-A9ED-4D46-8B5D-A297BC4D0C6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10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Para 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36EC6B-A9ED-4D46-8B5D-A297BC4D0C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8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36EC6B-A9ED-4D46-8B5D-A297BC4D0C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47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36EC6B-A9ED-4D46-8B5D-A297BC4D0C6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0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Example: how these two interlink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6EC6B-A9ED-4D46-8B5D-A297BC4D0C6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28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36EC6B-A9ED-4D46-8B5D-A297BC4D0C6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03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6EC6B-A9ED-4D46-8B5D-A297BC4D0C6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25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479" y="270039"/>
            <a:ext cx="8810063" cy="2277042"/>
          </a:xfrm>
        </p:spPr>
        <p:txBody>
          <a:bodyPr tIns="0" bIns="0" anchor="b" anchorCtr="0">
            <a:noAutofit/>
          </a:bodyPr>
          <a:lstStyle>
            <a:lvl1pPr algn="ctr"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79" y="2659180"/>
            <a:ext cx="8810063" cy="1445895"/>
          </a:xfrm>
        </p:spPr>
        <p:txBody>
          <a:bodyPr tIns="0" bIns="0">
            <a:normAutofit/>
          </a:bodyPr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‹N°›</a:t>
            </a:fld>
            <a:endParaRPr lang="en-US"/>
          </a:p>
        </p:txBody>
      </p:sp>
      <p:pic>
        <p:nvPicPr>
          <p:cNvPr id="9" name="Picture 8" descr="bluestrip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0087"/>
            <a:ext cx="9144000" cy="63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ight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7299"/>
            <a:ext cx="9143999" cy="4503738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r">
              <a:buFontTx/>
              <a:buNone/>
              <a:defRPr sz="2000" baseline="0"/>
            </a:lvl1pPr>
          </a:lstStyle>
          <a:p>
            <a:r>
              <a:rPr lang="en-US" dirty="0"/>
              <a:t>Drag picture to placeholder </a:t>
            </a:r>
            <a:br>
              <a:rPr lang="en-US" dirty="0"/>
            </a:br>
            <a:r>
              <a:rPr lang="en-US" dirty="0"/>
              <a:t>or click icon to add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4379485" cy="451103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3" y="204348"/>
            <a:ext cx="5206929" cy="96835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9034" y="1299600"/>
            <a:ext cx="4155853" cy="30288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7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89" y="204787"/>
            <a:ext cx="31804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373698" cy="41669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6389" y="1299600"/>
            <a:ext cx="3180413" cy="30721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‹N°›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451037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3087195"/>
            <a:ext cx="9144000" cy="1423176"/>
          </a:xfrm>
          <a:gradFill flip="none" rotWithShape="1">
            <a:gsLst>
              <a:gs pos="21000">
                <a:schemeClr val="accent2">
                  <a:alpha val="75000"/>
                </a:schemeClr>
              </a:gs>
              <a:gs pos="100000">
                <a:schemeClr val="accent2">
                  <a:alpha val="0"/>
                </a:schemeClr>
              </a:gs>
            </a:gsLst>
            <a:lin ang="16200000" scaled="0"/>
            <a:tileRect/>
          </a:gradFill>
        </p:spPr>
        <p:txBody>
          <a:bodyPr lIns="180000" tIns="0" rIns="180000" bIns="180000" anchor="b" anchorCtr="0"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4870" y="205979"/>
            <a:ext cx="2057400" cy="41730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9034" y="205979"/>
            <a:ext cx="6523436" cy="41730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6428" y="223284"/>
            <a:ext cx="4346114" cy="2685308"/>
          </a:xfrm>
        </p:spPr>
        <p:txBody>
          <a:bodyPr tIns="0" bIns="0" anchor="b" anchorCtr="0">
            <a:noAutofit/>
          </a:bodyPr>
          <a:lstStyle>
            <a:lvl1pPr algn="ctr">
              <a:defRPr sz="3600" b="1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6428" y="3020691"/>
            <a:ext cx="4346114" cy="1445895"/>
          </a:xfrm>
        </p:spPr>
        <p:txBody>
          <a:bodyPr tIns="0" bIns="0">
            <a:normAutofit/>
          </a:bodyPr>
          <a:lstStyle>
            <a:lvl1pPr marL="0" indent="0" algn="ctr">
              <a:buNone/>
              <a:defRPr sz="2000" baseline="0">
                <a:solidFill>
                  <a:schemeClr val="bg1">
                    <a:alpha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alpha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2353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6428" y="223284"/>
            <a:ext cx="4346114" cy="2685308"/>
          </a:xfrm>
        </p:spPr>
        <p:txBody>
          <a:bodyPr tIns="0" bIns="0" anchor="b" anchorCtr="0">
            <a:noAutofit/>
          </a:bodyPr>
          <a:lstStyle>
            <a:lvl1pPr algn="ctr">
              <a:defRPr sz="3600" b="1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6428" y="3020691"/>
            <a:ext cx="4346114" cy="1445895"/>
          </a:xfrm>
        </p:spPr>
        <p:txBody>
          <a:bodyPr tIns="0" bIns="0">
            <a:normAutofit/>
          </a:bodyPr>
          <a:lstStyle>
            <a:lvl1pPr marL="0" indent="0" algn="ctr">
              <a:buNone/>
              <a:defRPr sz="2000" baseline="0">
                <a:solidFill>
                  <a:schemeClr val="bg1">
                    <a:alpha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alpha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760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6428" y="223284"/>
            <a:ext cx="4346114" cy="2685308"/>
          </a:xfrm>
        </p:spPr>
        <p:txBody>
          <a:bodyPr tIns="0" bIns="0" anchor="b" anchorCtr="0">
            <a:noAutofit/>
          </a:bodyPr>
          <a:lstStyle>
            <a:lvl1pPr algn="ctr">
              <a:defRPr sz="3600" b="1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6428" y="3020691"/>
            <a:ext cx="4346114" cy="1445895"/>
          </a:xfrm>
        </p:spPr>
        <p:txBody>
          <a:bodyPr tIns="0" bIns="0">
            <a:normAutofit/>
          </a:bodyPr>
          <a:lstStyle>
            <a:lvl1pPr marL="0" indent="0" algn="ctr">
              <a:buNone/>
              <a:defRPr sz="2000" baseline="0">
                <a:solidFill>
                  <a:schemeClr val="bg1">
                    <a:alpha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alpha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000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479" y="270039"/>
            <a:ext cx="8810063" cy="2277042"/>
          </a:xfrm>
        </p:spPr>
        <p:txBody>
          <a:bodyPr tIns="0" bIns="0" anchor="b" anchorCtr="0">
            <a:noAutofit/>
          </a:bodyPr>
          <a:lstStyle>
            <a:lvl1pPr algn="ctr">
              <a:defRPr sz="44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79" y="2659180"/>
            <a:ext cx="8810063" cy="1445895"/>
          </a:xfrm>
        </p:spPr>
        <p:txBody>
          <a:bodyPr tIns="0" bIns="0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‹N°›</a:t>
            </a:fld>
            <a:endParaRPr lang="en-US"/>
          </a:p>
        </p:txBody>
      </p:sp>
      <p:pic>
        <p:nvPicPr>
          <p:cNvPr id="9" name="Picture 8" descr="bluestrip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0087"/>
            <a:ext cx="9144000" cy="63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429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6428" y="223284"/>
            <a:ext cx="4346114" cy="2685308"/>
          </a:xfrm>
        </p:spPr>
        <p:txBody>
          <a:bodyPr tIns="0" bIns="0" anchor="b" anchorCtr="0">
            <a:noAutofit/>
          </a:bodyPr>
          <a:lstStyle>
            <a:lvl1pPr algn="ctr">
              <a:defRPr sz="3600" b="1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6428" y="3020691"/>
            <a:ext cx="4346114" cy="1445895"/>
          </a:xfrm>
        </p:spPr>
        <p:txBody>
          <a:bodyPr tIns="0" bIns="0">
            <a:normAutofit/>
          </a:bodyPr>
          <a:lstStyle>
            <a:lvl1pPr marL="0" indent="0" algn="ctr">
              <a:buNone/>
              <a:defRPr sz="2000" baseline="0">
                <a:solidFill>
                  <a:schemeClr val="bg1">
                    <a:alpha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alpha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232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6428" y="223284"/>
            <a:ext cx="4346114" cy="2685308"/>
          </a:xfrm>
        </p:spPr>
        <p:txBody>
          <a:bodyPr tIns="0" bIns="0" anchor="b" anchorCtr="0">
            <a:noAutofit/>
          </a:bodyPr>
          <a:lstStyle>
            <a:lvl1pPr algn="ctr">
              <a:defRPr sz="3600" b="1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6428" y="3020691"/>
            <a:ext cx="4346114" cy="1445895"/>
          </a:xfrm>
        </p:spPr>
        <p:txBody>
          <a:bodyPr tIns="0" bIns="0">
            <a:normAutofit/>
          </a:bodyPr>
          <a:lstStyle>
            <a:lvl1pPr marL="0" indent="0" algn="ctr">
              <a:buNone/>
              <a:defRPr sz="2000" baseline="0">
                <a:solidFill>
                  <a:schemeClr val="bg1">
                    <a:alpha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alpha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461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6428" y="223284"/>
            <a:ext cx="4346114" cy="2685308"/>
          </a:xfrm>
        </p:spPr>
        <p:txBody>
          <a:bodyPr tIns="0" bIns="0" anchor="b" anchorCtr="0">
            <a:noAutofit/>
          </a:bodyPr>
          <a:lstStyle>
            <a:lvl1pPr algn="ctr">
              <a:defRPr sz="3600" b="1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6428" y="3020691"/>
            <a:ext cx="4346114" cy="1445895"/>
          </a:xfrm>
        </p:spPr>
        <p:txBody>
          <a:bodyPr tIns="0" bIns="0">
            <a:normAutofit/>
          </a:bodyPr>
          <a:lstStyle>
            <a:lvl1pPr marL="0" indent="0" algn="ctr">
              <a:buNone/>
              <a:defRPr sz="2000" baseline="0">
                <a:solidFill>
                  <a:schemeClr val="bg1">
                    <a:alpha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alpha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195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6428" y="223284"/>
            <a:ext cx="4346114" cy="2685308"/>
          </a:xfrm>
        </p:spPr>
        <p:txBody>
          <a:bodyPr tIns="0" bIns="0" anchor="b" anchorCtr="0">
            <a:noAutofit/>
          </a:bodyPr>
          <a:lstStyle>
            <a:lvl1pPr algn="ctr">
              <a:defRPr sz="3600" b="1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6428" y="3020691"/>
            <a:ext cx="4346114" cy="1445895"/>
          </a:xfrm>
        </p:spPr>
        <p:txBody>
          <a:bodyPr tIns="0" bIns="0">
            <a:normAutofit/>
          </a:bodyPr>
          <a:lstStyle>
            <a:lvl1pPr marL="0" indent="0" algn="ctr">
              <a:buNone/>
              <a:defRPr sz="2000" baseline="0">
                <a:solidFill>
                  <a:schemeClr val="bg1">
                    <a:alpha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alpha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0597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11/21/2019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977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11/21/2019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8236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AB49-D5DA-4D43-A91F-AA2BB08D615E}" type="datetimeFigureOut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21/11/2019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D643-0E74-4035-827D-881F60D3051F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710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No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3887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510087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Drag background image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479" y="488987"/>
            <a:ext cx="8810063" cy="2058093"/>
          </a:xfrm>
        </p:spPr>
        <p:txBody>
          <a:bodyPr tIns="0" bIns="0" anchor="b" anchorCtr="0">
            <a:noAutofit/>
          </a:bodyPr>
          <a:lstStyle>
            <a:lvl1pPr algn="ctr"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79" y="2659180"/>
            <a:ext cx="8810063" cy="1445895"/>
          </a:xfrm>
        </p:spPr>
        <p:txBody>
          <a:bodyPr tIns="0" bIns="0">
            <a:normAutofit/>
          </a:bodyPr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296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4" y="2130362"/>
            <a:ext cx="8695919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034" y="924940"/>
            <a:ext cx="8695919" cy="1125140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034" y="1299600"/>
            <a:ext cx="4286766" cy="30871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9600"/>
            <a:ext cx="4315146" cy="30871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4598458" y="7299"/>
            <a:ext cx="4545541" cy="4503738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4" y="204348"/>
            <a:ext cx="4221550" cy="96835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9034" y="1299600"/>
            <a:ext cx="4221550" cy="30288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rk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7299"/>
            <a:ext cx="9143999" cy="4503738"/>
          </a:xfrm>
          <a:solidFill>
            <a:schemeClr val="accent2"/>
          </a:solidFill>
        </p:spPr>
        <p:txBody>
          <a:bodyPr anchor="ctr" anchorCtr="0">
            <a:normAutofit/>
          </a:bodyPr>
          <a:lstStyle>
            <a:lvl1pPr marL="0" indent="0" algn="r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  <a:br>
              <a:rPr lang="en-US" dirty="0"/>
            </a:br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3" y="204348"/>
            <a:ext cx="5206929" cy="96835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9034" y="1299600"/>
            <a:ext cx="4112058" cy="3028808"/>
          </a:xfrm>
        </p:spPr>
        <p:txBody>
          <a:bodyPr/>
          <a:lstStyle>
            <a:lvl1pPr>
              <a:buClr>
                <a:schemeClr val="accent3"/>
              </a:buClr>
              <a:defRPr sz="2400">
                <a:solidFill>
                  <a:schemeClr val="tx2"/>
                </a:solidFill>
              </a:defRPr>
            </a:lvl1pPr>
            <a:lvl2pPr>
              <a:buClr>
                <a:schemeClr val="accent3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3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accent3"/>
              </a:buCl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88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4.jp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034" y="204348"/>
            <a:ext cx="8754312" cy="96835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034" y="1299104"/>
            <a:ext cx="8754312" cy="3021510"/>
          </a:xfrm>
          <a:prstGeom prst="rect">
            <a:avLst/>
          </a:prstGeom>
        </p:spPr>
        <p:txBody>
          <a:bodyPr vert="horz" lIns="91440" tIns="45720" rIns="9144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9034" y="4854839"/>
            <a:ext cx="652270" cy="155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9034" y="4594235"/>
            <a:ext cx="4221550" cy="2276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304" y="4854839"/>
            <a:ext cx="455188" cy="155916"/>
          </a:xfrm>
          <a:prstGeom prst="rect">
            <a:avLst/>
          </a:prstGeom>
        </p:spPr>
        <p:txBody>
          <a:bodyPr vert="horz" lIns="0" tIns="0" rIns="91440" bIns="0" rtlCol="0" anchor="t" anchorCtr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70" r:id="rId2"/>
    <p:sldLayoutId id="2147493457" r:id="rId3"/>
    <p:sldLayoutId id="2147493471" r:id="rId4"/>
    <p:sldLayoutId id="2147493467" r:id="rId5"/>
    <p:sldLayoutId id="2147493458" r:id="rId6"/>
    <p:sldLayoutId id="2147493459" r:id="rId7"/>
    <p:sldLayoutId id="2147493460" r:id="rId8"/>
    <p:sldLayoutId id="2147493468" r:id="rId9"/>
    <p:sldLayoutId id="2147493469" r:id="rId10"/>
    <p:sldLayoutId id="2147493461" r:id="rId11"/>
    <p:sldLayoutId id="2147493462" r:id="rId12"/>
    <p:sldLayoutId id="2147493463" r:id="rId13"/>
    <p:sldLayoutId id="2147493464" r:id="rId14"/>
    <p:sldLayoutId id="2147493465" r:id="rId15"/>
    <p:sldLayoutId id="2147493466" r:id="rId16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99190" y="896996"/>
            <a:ext cx="7442889" cy="96835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9190" y="1991752"/>
            <a:ext cx="7464156" cy="2697206"/>
          </a:xfrm>
          <a:prstGeom prst="rect">
            <a:avLst/>
          </a:prstGeom>
        </p:spPr>
        <p:txBody>
          <a:bodyPr vert="horz" lIns="91440" tIns="45720" rIns="9144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9034" y="4854839"/>
            <a:ext cx="652270" cy="155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11/21/2019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41796" y="4854839"/>
            <a:ext cx="4221550" cy="22769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304" y="4854839"/>
            <a:ext cx="455188" cy="155916"/>
          </a:xfrm>
          <a:prstGeom prst="rect">
            <a:avLst/>
          </a:prstGeom>
        </p:spPr>
        <p:txBody>
          <a:bodyPr vert="horz" lIns="0" tIns="0" rIns="91440" bIns="0" rtlCol="0" anchor="t" anchorCtr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517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3" r:id="rId1"/>
    <p:sldLayoutId id="2147493474" r:id="rId2"/>
    <p:sldLayoutId id="2147493475" r:id="rId3"/>
    <p:sldLayoutId id="2147493476" r:id="rId4"/>
    <p:sldLayoutId id="2147493477" r:id="rId5"/>
    <p:sldLayoutId id="2147493478" r:id="rId6"/>
    <p:sldLayoutId id="2147493479" r:id="rId7"/>
    <p:sldLayoutId id="2147493480" r:id="rId8"/>
    <p:sldLayoutId id="2147493481" r:id="rId9"/>
    <p:sldLayoutId id="2147493482" r:id="rId10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000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intranet.unhcr.org/content/dam/unhcr/intranet/organization-leadership/new-york-declaration/documents/english/toolkit/module-2/2--developments-leading-to-gcr/highlights-of-progress---assessment/Two-Year-Progress-Assessment-of-the-CRRF-Approach-Sep-2016-Sep-2018.pdf" TargetMode="External"/><Relationship Id="rId3" Type="http://schemas.openxmlformats.org/officeDocument/2006/relationships/hyperlink" Target="https://www.unhcr.org/gcr/GCR_French.pdf" TargetMode="External"/><Relationship Id="rId7" Type="http://schemas.openxmlformats.org/officeDocument/2006/relationships/hyperlink" Target="https://intranet.unhcr.org/content/dam/unhcr/intranet/organization-leadership/new-york-declaration/documents/english/toolkit/module-2/2--developments-leading-to-gcr/highlights-of-progress---assessment/HIGHLIGHTS%20OF%20PROGRESS%20TOWARDS%20COMPREHENSIVE%20REFUGEE%20RESPONSES%20SINCE%20THE%20ADOPTION%20OF.pdf" TargetMode="External"/><Relationship Id="rId2" Type="http://schemas.openxmlformats.org/officeDocument/2006/relationships/hyperlink" Target="https://www.unhcr.org/gcr/GCR_English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unhcr.org/5cc836594" TargetMode="External"/><Relationship Id="rId5" Type="http://schemas.openxmlformats.org/officeDocument/2006/relationships/hyperlink" Target="https://www.unhcr.org/resources-5cc1a4e94.html" TargetMode="External"/><Relationship Id="rId4" Type="http://schemas.openxmlformats.org/officeDocument/2006/relationships/hyperlink" Target="https://www.unhcr.org/the-global-compact-on-refugees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040" y="673206"/>
            <a:ext cx="8810063" cy="1384194"/>
          </a:xfrm>
        </p:spPr>
        <p:txBody>
          <a:bodyPr/>
          <a:lstStyle/>
          <a:p>
            <a:r>
              <a:rPr lang="en-US" sz="3000" dirty="0"/>
              <a:t>The </a:t>
            </a:r>
            <a:r>
              <a:rPr lang="en-US" sz="3000" i="1" dirty="0"/>
              <a:t>first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>Global Refugee Forum, as part of implementing the Global Compact on Refugees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72" y="2057400"/>
            <a:ext cx="9136966" cy="2363845"/>
          </a:xfrm>
        </p:spPr>
        <p:txBody>
          <a:bodyPr>
            <a:normAutofit fontScale="85000" lnSpcReduction="10000"/>
          </a:bodyPr>
          <a:lstStyle/>
          <a:p>
            <a:r>
              <a:rPr lang="en-GB" sz="3400" b="1" dirty="0"/>
              <a:t>African Regional Parliamentary Conference: </a:t>
            </a:r>
            <a:endParaRPr lang="en-GB" sz="3400" dirty="0"/>
          </a:p>
          <a:p>
            <a:pPr>
              <a:spcAft>
                <a:spcPts val="600"/>
              </a:spcAft>
            </a:pPr>
            <a:r>
              <a:rPr lang="en-GB" sz="1900" b="1" i="1" dirty="0"/>
              <a:t>Comprehensive Responses to Refugee Situations – Effective Parliamentary Approaches</a:t>
            </a:r>
            <a:endParaRPr lang="en-US" sz="1900" b="1" i="1" dirty="0">
              <a:solidFill>
                <a:schemeClr val="bg1"/>
              </a:solidFill>
            </a:endParaRPr>
          </a:p>
          <a:p>
            <a:pPr>
              <a:spcAft>
                <a:spcPts val="2400"/>
              </a:spcAft>
            </a:pPr>
            <a:r>
              <a:rPr lang="en-US" sz="1900" dirty="0">
                <a:solidFill>
                  <a:srgbClr val="FFFF00"/>
                </a:solidFill>
              </a:rPr>
              <a:t>Midrand,11 November 2019</a:t>
            </a:r>
          </a:p>
          <a:p>
            <a:r>
              <a:rPr lang="en-US" sz="1700" dirty="0">
                <a:solidFill>
                  <a:schemeClr val="bg1"/>
                </a:solidFill>
              </a:rPr>
              <a:t>Mamadou Dian Balde</a:t>
            </a:r>
          </a:p>
          <a:p>
            <a:r>
              <a:rPr lang="en-US" sz="1700" dirty="0">
                <a:solidFill>
                  <a:schemeClr val="bg1"/>
                </a:solidFill>
              </a:rPr>
              <a:t>Deputy Director</a:t>
            </a:r>
          </a:p>
          <a:p>
            <a:r>
              <a:rPr lang="en-US" sz="1700" dirty="0">
                <a:solidFill>
                  <a:schemeClr val="bg1"/>
                </a:solidFill>
              </a:rPr>
              <a:t>Division of Resilience and Solutions</a:t>
            </a:r>
          </a:p>
          <a:p>
            <a:r>
              <a:rPr lang="en-US" sz="1700" dirty="0">
                <a:solidFill>
                  <a:schemeClr val="bg1"/>
                </a:solidFill>
              </a:rPr>
              <a:t>UNHCR Headquarters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294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EE8A9A-BD49-4C4F-87B2-E6A33BC13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Tools and </a:t>
            </a:r>
            <a:r>
              <a:rPr lang="fr-FR" dirty="0" err="1"/>
              <a:t>indicators</a:t>
            </a:r>
            <a:r>
              <a:rPr lang="fr-FR" dirty="0"/>
              <a:t> to </a:t>
            </a:r>
            <a:r>
              <a:rPr lang="fr-FR" dirty="0" err="1"/>
              <a:t>measure</a:t>
            </a:r>
            <a:r>
              <a:rPr lang="fr-FR" dirty="0"/>
              <a:t> </a:t>
            </a:r>
            <a:r>
              <a:rPr lang="fr-FR" dirty="0" err="1"/>
              <a:t>progress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71EC51-3C18-7A4B-91B7-C010F09DB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Development of </a:t>
            </a:r>
            <a:r>
              <a:rPr lang="en-US" sz="2800" b="1" dirty="0"/>
              <a:t>GCR indicators </a:t>
            </a:r>
            <a:endParaRPr lang="fr-FR" sz="2800" b="1" dirty="0"/>
          </a:p>
          <a:p>
            <a:r>
              <a:rPr lang="fr-FR" dirty="0"/>
              <a:t>M</a:t>
            </a:r>
            <a:r>
              <a:rPr lang="en-US" sz="2800" dirty="0" err="1"/>
              <a:t>easuring</a:t>
            </a:r>
            <a:r>
              <a:rPr lang="en-US" sz="2800" dirty="0"/>
              <a:t> </a:t>
            </a:r>
            <a:r>
              <a:rPr lang="fr-FR" sz="2800" dirty="0"/>
              <a:t>the </a:t>
            </a:r>
            <a:r>
              <a:rPr lang="en-US" sz="2800" b="1" dirty="0"/>
              <a:t>impact of hosting, protecting and assisting refugees</a:t>
            </a:r>
            <a:r>
              <a:rPr lang="en-US" sz="28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008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4" y="204349"/>
            <a:ext cx="8754312" cy="69598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EXAMPLES OF LEGISLATIVE AND POLICY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071" y="1026942"/>
            <a:ext cx="8893801" cy="40303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i="1" dirty="0"/>
              <a:t>Continental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 African Union 5</a:t>
            </a:r>
            <a:r>
              <a:rPr lang="en-US" sz="2000" baseline="30000" dirty="0"/>
              <a:t>th</a:t>
            </a:r>
            <a:r>
              <a:rPr lang="en-US" sz="2000" dirty="0"/>
              <a:t> Annual Humanitarian Symposium on the GCR and the Comprehensive Refugee Response Framework (Nairobi, November 2017)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African Union Executive Council Decision (Jan. 2018): requests Member States to include refugees, IDPs and persons at risk of statelessness into civil registration and vital statistics systems (EX.CL/Dec.988(XXXII)rev1)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African Union Year 2019 on refugees, internally displaced persons and returnees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89506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4" y="204349"/>
            <a:ext cx="8754312" cy="69598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EXAMPLES OF LEGISLATIVE AND POLICY CHANGE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071" y="1083212"/>
            <a:ext cx="8893801" cy="36334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i="1" dirty="0"/>
              <a:t>Regional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900" dirty="0"/>
              <a:t>IGAD Nairobi Declaration &amp; Plan of Action (March 2017): regional comprehensive refugee response that combines efforts of countries of asylum and origin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900" dirty="0"/>
              <a:t>IGAD thematic declarations and action plans on education (2017) and jobs and livelihoods (2019) promoting inclusion of refugees, while seeking international responsibility-sharing and easing the burden on host countries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900" dirty="0"/>
              <a:t>Roadmap on Ivorian refugee situation (2018), Abuja Action Statement on Lake Chad Basin Situation (2019), Kampala ministerial statement on Great Lakes region (2019)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900" dirty="0"/>
              <a:t>SADC engagement in Southern Africa</a:t>
            </a:r>
          </a:p>
        </p:txBody>
      </p:sp>
    </p:spTree>
    <p:extLst>
      <p:ext uri="{BB962C8B-B14F-4D97-AF65-F5344CB8AC3E}">
        <p14:creationId xmlns:p14="http://schemas.microsoft.com/office/powerpoint/2010/main" val="1785808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86124" y="-45537"/>
            <a:ext cx="4324278" cy="52820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78" y="323557"/>
            <a:ext cx="4724146" cy="4044462"/>
          </a:xfrm>
          <a:prstGeom prst="rect">
            <a:avLst/>
          </a:prstGeom>
        </p:spPr>
      </p:pic>
      <p:sp>
        <p:nvSpPr>
          <p:cNvPr id="11" name="Left-Right Arrow 10"/>
          <p:cNvSpPr/>
          <p:nvPr/>
        </p:nvSpPr>
        <p:spPr>
          <a:xfrm>
            <a:off x="4409813" y="2096087"/>
            <a:ext cx="752622" cy="499403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082018" y="-7034"/>
            <a:ext cx="5268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Interphase between national and regional efforts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038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4" y="204349"/>
            <a:ext cx="8754312" cy="69598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EXAMPLES OF LEGISLATIVE AND POLICY CHANGE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071" y="1083212"/>
            <a:ext cx="8893801" cy="36334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i="1" dirty="0"/>
              <a:t>National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Ethiopia: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New refugee law (2019) in line with enactment of 2016 Leaders’ Summit commitments – gradual out of camp policy, access to work, national service delivery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Amendment of</a:t>
            </a:r>
            <a:r>
              <a:rPr lang="en-GB" sz="1600" dirty="0"/>
              <a:t> </a:t>
            </a:r>
            <a:r>
              <a:rPr lang="en-GB" sz="1600" i="1" dirty="0"/>
              <a:t>Vital</a:t>
            </a:r>
            <a:r>
              <a:rPr lang="en-GB" sz="1600" dirty="0"/>
              <a:t> Events </a:t>
            </a:r>
            <a:r>
              <a:rPr lang="en-GB" sz="1600" i="1" dirty="0"/>
              <a:t>Registration</a:t>
            </a:r>
            <a:r>
              <a:rPr lang="en-GB" sz="1600" dirty="0"/>
              <a:t> Agency Proclamation (2017) to include refugees</a:t>
            </a:r>
            <a:endParaRPr lang="en-US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Djibouti: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new refugee law (2017) and two decrees for implementation: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Sector-specific MOUs between government and partners to guide implementation of refugee inclusion e.g. in health, education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Zambia: 2017 new refugee law with more progressive provisions, policy under preparation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21464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095636-81D4-5D4C-B356-8EB266EFB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100" dirty="0" err="1"/>
              <a:t>Examples</a:t>
            </a:r>
            <a:r>
              <a:rPr lang="fr-FR" sz="3100" dirty="0"/>
              <a:t> of </a:t>
            </a:r>
            <a:r>
              <a:rPr lang="fr-FR" sz="3100" dirty="0" err="1"/>
              <a:t>predictable</a:t>
            </a:r>
            <a:r>
              <a:rPr lang="fr-FR" sz="3100" dirty="0"/>
              <a:t> support </a:t>
            </a:r>
            <a:r>
              <a:rPr lang="fr-FR" sz="3100" dirty="0" err="1"/>
              <a:t>offered</a:t>
            </a:r>
            <a:r>
              <a:rPr lang="fr-FR" sz="3100" dirty="0"/>
              <a:t> to refugee </a:t>
            </a:r>
            <a:r>
              <a:rPr lang="fr-FR" sz="3100" dirty="0" err="1"/>
              <a:t>hosting</a:t>
            </a:r>
            <a:r>
              <a:rPr lang="fr-FR" sz="3100" dirty="0"/>
              <a:t> </a:t>
            </a:r>
            <a:r>
              <a:rPr lang="fr-FR" sz="3100" dirty="0" err="1"/>
              <a:t>areas</a:t>
            </a:r>
            <a:r>
              <a:rPr lang="fr-FR" sz="3100" dirty="0"/>
              <a:t>: for hosts and refugees</a:t>
            </a:r>
            <a:endParaRPr lang="en-US" sz="3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203C90-0FB6-3E4F-9BE6-D5FED2865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100" dirty="0">
                <a:solidFill>
                  <a:srgbClr val="333333"/>
                </a:solidFill>
                <a:latin typeface="OpenSans-Italic"/>
              </a:rPr>
              <a:t>World Bank</a:t>
            </a:r>
            <a:r>
              <a:rPr lang="fr-FR" sz="2100" i="1" dirty="0">
                <a:solidFill>
                  <a:srgbClr val="333333"/>
                </a:solidFill>
                <a:latin typeface="OpenSans-Italic"/>
              </a:rPr>
              <a:t>’s </a:t>
            </a:r>
            <a:r>
              <a:rPr lang="en-US" sz="2100" i="1" dirty="0">
                <a:solidFill>
                  <a:srgbClr val="333333"/>
                </a:solidFill>
                <a:latin typeface="OpenSans-Italic"/>
              </a:rPr>
              <a:t>IDA18 sub-window for refugees and host communities </a:t>
            </a:r>
            <a:r>
              <a:rPr lang="fr-FR" sz="2100" dirty="0">
                <a:solidFill>
                  <a:srgbClr val="333333"/>
                </a:solidFill>
                <a:latin typeface="OpenSans-Regular"/>
              </a:rPr>
              <a:t>-</a:t>
            </a:r>
            <a:r>
              <a:rPr lang="en-US" sz="2100" i="0" dirty="0">
                <a:solidFill>
                  <a:srgbClr val="333333"/>
                </a:solidFill>
                <a:latin typeface="OpenSans-Regular"/>
              </a:rPr>
              <a:t> $2 billion</a:t>
            </a:r>
            <a:r>
              <a:rPr lang="fr-FR" sz="2100" i="0" dirty="0">
                <a:solidFill>
                  <a:srgbClr val="333333"/>
                </a:solidFill>
                <a:latin typeface="OpenSans-Regular"/>
              </a:rPr>
              <a:t> (June  2017- July 2020)</a:t>
            </a:r>
          </a:p>
          <a:p>
            <a:r>
              <a:rPr lang="fr-FR" sz="2100" i="0" dirty="0">
                <a:solidFill>
                  <a:srgbClr val="333333"/>
                </a:solidFill>
                <a:latin typeface="OpenSans-Regular"/>
              </a:rPr>
              <a:t>Support by </a:t>
            </a:r>
            <a:r>
              <a:rPr lang="fr-FR" sz="2100" i="0" dirty="0" err="1">
                <a:solidFill>
                  <a:srgbClr val="333333"/>
                </a:solidFill>
                <a:latin typeface="OpenSans-Regular"/>
              </a:rPr>
              <a:t>other</a:t>
            </a:r>
            <a:r>
              <a:rPr lang="fr-FR" sz="2100" i="0" dirty="0">
                <a:solidFill>
                  <a:srgbClr val="333333"/>
                </a:solidFill>
                <a:latin typeface="OpenSans-Regular"/>
              </a:rPr>
              <a:t> Multilateral Development Banks: African Development Bank, </a:t>
            </a:r>
            <a:r>
              <a:rPr lang="fr-FR" sz="2100" i="0" dirty="0" err="1">
                <a:solidFill>
                  <a:srgbClr val="333333"/>
                </a:solidFill>
                <a:latin typeface="OpenSans-Regular"/>
              </a:rPr>
              <a:t>Asian</a:t>
            </a:r>
            <a:r>
              <a:rPr lang="fr-FR" sz="2100" i="0" dirty="0">
                <a:solidFill>
                  <a:srgbClr val="333333"/>
                </a:solidFill>
                <a:latin typeface="OpenSans-Regular"/>
              </a:rPr>
              <a:t> Development Bank, </a:t>
            </a:r>
            <a:r>
              <a:rPr lang="fr-FR" sz="2100" i="0" dirty="0" err="1">
                <a:solidFill>
                  <a:srgbClr val="333333"/>
                </a:solidFill>
                <a:latin typeface="OpenSans-Regular"/>
              </a:rPr>
              <a:t>Islamic</a:t>
            </a:r>
            <a:r>
              <a:rPr lang="fr-FR" sz="2100" i="0" dirty="0">
                <a:solidFill>
                  <a:srgbClr val="333333"/>
                </a:solidFill>
                <a:latin typeface="OpenSans-Regular"/>
              </a:rPr>
              <a:t> Development Bank, etc</a:t>
            </a:r>
          </a:p>
          <a:p>
            <a:r>
              <a:rPr lang="fr-FR" sz="2100" dirty="0" err="1">
                <a:solidFill>
                  <a:srgbClr val="333333"/>
                </a:solidFill>
                <a:latin typeface="OpenSans-Regular"/>
              </a:rPr>
              <a:t>Bilateral</a:t>
            </a:r>
            <a:r>
              <a:rPr lang="fr-FR" sz="2100" dirty="0">
                <a:solidFill>
                  <a:srgbClr val="333333"/>
                </a:solidFill>
                <a:latin typeface="OpenSans-Regular"/>
              </a:rPr>
              <a:t> support by institutions </a:t>
            </a:r>
            <a:r>
              <a:rPr lang="fr-FR" sz="2100" dirty="0" err="1">
                <a:solidFill>
                  <a:srgbClr val="333333"/>
                </a:solidFill>
                <a:latin typeface="OpenSans-Regular"/>
              </a:rPr>
              <a:t>such</a:t>
            </a:r>
            <a:r>
              <a:rPr lang="fr-FR" sz="2100" dirty="0">
                <a:solidFill>
                  <a:srgbClr val="333333"/>
                </a:solidFill>
                <a:latin typeface="OpenSans-Regular"/>
              </a:rPr>
              <a:t> as JICA, SIDA, DEVCO, GIZ, etc</a:t>
            </a:r>
          </a:p>
          <a:p>
            <a:r>
              <a:rPr lang="fr-FR" sz="2100" i="0" dirty="0">
                <a:solidFill>
                  <a:srgbClr val="333333"/>
                </a:solidFill>
                <a:latin typeface="OpenSans-Regular"/>
              </a:rPr>
              <a:t>Partnership with private sector engagement, </a:t>
            </a:r>
            <a:r>
              <a:rPr lang="fr-FR" sz="2100" i="0" dirty="0" err="1">
                <a:solidFill>
                  <a:srgbClr val="333333"/>
                </a:solidFill>
                <a:latin typeface="OpenSans-Regular"/>
              </a:rPr>
              <a:t>such</a:t>
            </a:r>
            <a:r>
              <a:rPr lang="fr-FR" sz="2100" i="0" dirty="0">
                <a:solidFill>
                  <a:srgbClr val="333333"/>
                </a:solidFill>
                <a:latin typeface="OpenSans-Regular"/>
              </a:rPr>
              <a:t> as national and regional </a:t>
            </a:r>
            <a:r>
              <a:rPr lang="fr-FR" sz="2100" i="0" dirty="0" err="1">
                <a:solidFill>
                  <a:srgbClr val="333333"/>
                </a:solidFill>
                <a:latin typeface="OpenSans-Regular"/>
              </a:rPr>
              <a:t>chambers</a:t>
            </a:r>
            <a:r>
              <a:rPr lang="fr-FR" sz="2100" i="0" dirty="0">
                <a:solidFill>
                  <a:srgbClr val="333333"/>
                </a:solidFill>
                <a:latin typeface="OpenSans-Regular"/>
              </a:rPr>
              <a:t> of commerce, private </a:t>
            </a:r>
            <a:r>
              <a:rPr lang="fr-FR" sz="2100" i="0" dirty="0" err="1">
                <a:solidFill>
                  <a:srgbClr val="333333"/>
                </a:solidFill>
                <a:latin typeface="OpenSans-Regular"/>
              </a:rPr>
              <a:t>companies</a:t>
            </a:r>
            <a:r>
              <a:rPr lang="fr-FR" sz="2100" dirty="0">
                <a:solidFill>
                  <a:srgbClr val="333333"/>
                </a:solidFill>
                <a:latin typeface="OpenSans-Regular"/>
              </a:rPr>
              <a:t>, to support </a:t>
            </a:r>
            <a:r>
              <a:rPr lang="fr-FR" sz="2100" dirty="0" err="1">
                <a:solidFill>
                  <a:srgbClr val="333333"/>
                </a:solidFill>
                <a:latin typeface="OpenSans-Regular"/>
              </a:rPr>
              <a:t>both</a:t>
            </a:r>
            <a:r>
              <a:rPr lang="fr-FR" sz="2100">
                <a:solidFill>
                  <a:srgbClr val="333333"/>
                </a:solidFill>
                <a:latin typeface="OpenSans-Regular"/>
              </a:rPr>
              <a:t> refugees and hosts</a:t>
            </a:r>
            <a:r>
              <a:rPr lang="fr-FR" sz="2100" dirty="0">
                <a:solidFill>
                  <a:srgbClr val="333333"/>
                </a:solidFill>
                <a:latin typeface="OpenSans-Regular"/>
              </a:rPr>
              <a:t>.</a:t>
            </a:r>
            <a:endParaRPr lang="fr-FR" sz="2100" i="0" dirty="0">
              <a:solidFill>
                <a:srgbClr val="333333"/>
              </a:solidFill>
              <a:latin typeface="OpenSans-Regular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918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5FB3F8-727C-494A-A48B-DEB9C48B7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034" y="204348"/>
            <a:ext cx="8754312" cy="613799"/>
          </a:xfrm>
        </p:spPr>
        <p:txBody>
          <a:bodyPr>
            <a:normAutofit/>
          </a:bodyPr>
          <a:lstStyle/>
          <a:p>
            <a:r>
              <a:rPr lang="fr-FR" sz="2400" dirty="0"/>
              <a:t>For more information …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645A8D-3217-B64E-AB18-8FF51C758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034" y="928150"/>
            <a:ext cx="8754312" cy="3671351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Global Compact on Refugees: </a:t>
            </a:r>
            <a:r>
              <a:rPr lang="en-US" sz="2000" dirty="0">
                <a:hlinkClick r:id="rId2"/>
              </a:rPr>
              <a:t>full text in English </a:t>
            </a:r>
            <a:r>
              <a:rPr lang="en-US" sz="2000" dirty="0"/>
              <a:t>, </a:t>
            </a:r>
            <a:r>
              <a:rPr lang="en-US" sz="2000" dirty="0">
                <a:hlinkClick r:id="rId3"/>
              </a:rPr>
              <a:t>French </a:t>
            </a:r>
            <a:r>
              <a:rPr lang="en-US" sz="2000" dirty="0"/>
              <a:t>+ </a:t>
            </a:r>
            <a:r>
              <a:rPr lang="en-US" sz="2000" dirty="0">
                <a:hlinkClick r:id="rId4"/>
              </a:rPr>
              <a:t>website</a:t>
            </a:r>
            <a:r>
              <a:rPr lang="en-US" sz="2000" dirty="0"/>
              <a:t>  </a:t>
            </a:r>
          </a:p>
          <a:p>
            <a:pPr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Website on the </a:t>
            </a:r>
            <a:r>
              <a:rPr lang="en-US" sz="2000" dirty="0">
                <a:hlinkClick r:id="rId5"/>
              </a:rPr>
              <a:t>Global Refugee Forum </a:t>
            </a:r>
            <a:r>
              <a:rPr lang="en-US" sz="2000" dirty="0"/>
              <a:t>with all documents issued</a:t>
            </a:r>
          </a:p>
          <a:p>
            <a:pPr lvl="1"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70C0"/>
                </a:solidFill>
                <a:hlinkClick r:id="rId6"/>
              </a:rPr>
              <a:t>Guidance note on pledges, contributions and good practices</a:t>
            </a:r>
            <a:endParaRPr lang="en-US" sz="2000" u="sng" dirty="0">
              <a:hlinkClick r:id="" action="ppaction://noaction"/>
            </a:endParaRPr>
          </a:p>
          <a:p>
            <a:pPr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hlinkClick r:id="rId7"/>
              </a:rPr>
              <a:t>“Highlights of progress towards comprehensive refugee responses since the adoption of the New York Declaration”</a:t>
            </a:r>
            <a:r>
              <a:rPr lang="en-GB" sz="2000" dirty="0"/>
              <a:t> </a:t>
            </a:r>
            <a:r>
              <a:rPr lang="en-US" sz="2000" dirty="0"/>
              <a:t>(2019)</a:t>
            </a:r>
          </a:p>
          <a:p>
            <a:pPr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hlinkClick r:id="rId8"/>
              </a:rPr>
              <a:t>2-year progress assessment of the CRRF approach</a:t>
            </a:r>
            <a:r>
              <a:rPr lang="en-US" sz="2000" dirty="0"/>
              <a:t> (2018)</a:t>
            </a:r>
          </a:p>
        </p:txBody>
      </p:sp>
    </p:spTree>
    <p:extLst>
      <p:ext uri="{BB962C8B-B14F-4D97-AF65-F5344CB8AC3E}">
        <p14:creationId xmlns:p14="http://schemas.microsoft.com/office/powerpoint/2010/main" val="566533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4" y="118229"/>
            <a:ext cx="8754312" cy="372425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TO BE LAUNCHED AHEAD OF THE 1</a:t>
            </a:r>
            <a:r>
              <a:rPr lang="en-US" sz="2400" baseline="30000" dirty="0"/>
              <a:t>ST</a:t>
            </a:r>
            <a:r>
              <a:rPr lang="en-US" sz="2400" dirty="0"/>
              <a:t> GRF: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37" r="414"/>
          <a:stretch/>
        </p:blipFill>
        <p:spPr>
          <a:xfrm>
            <a:off x="0" y="576774"/>
            <a:ext cx="9142872" cy="462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0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89123F-817B-1840-955A-B70A5BA20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AA2B3C-85A6-A841-8E63-0D2E904BB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 and Comments</a:t>
            </a:r>
          </a:p>
        </p:txBody>
      </p:sp>
    </p:spTree>
    <p:extLst>
      <p:ext uri="{BB962C8B-B14F-4D97-AF65-F5344CB8AC3E}">
        <p14:creationId xmlns:p14="http://schemas.microsoft.com/office/powerpoint/2010/main" val="3376412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4" y="204349"/>
            <a:ext cx="8754312" cy="503017"/>
          </a:xfrm>
        </p:spPr>
        <p:txBody>
          <a:bodyPr>
            <a:normAutofit/>
          </a:bodyPr>
          <a:lstStyle/>
          <a:p>
            <a:r>
              <a:rPr lang="en-US" sz="3200" dirty="0"/>
              <a:t>What will we be discussing?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071" y="791364"/>
            <a:ext cx="8893801" cy="4009292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spcAft>
                <a:spcPts val="3600"/>
              </a:spcAft>
              <a:buFont typeface="+mj-lt"/>
              <a:buAutoNum type="arabicPeriod"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Global Refugee Forum: 17-18 December 2019</a:t>
            </a:r>
          </a:p>
          <a:p>
            <a:pPr marL="514350" indent="-514350">
              <a:spcAft>
                <a:spcPts val="3600"/>
              </a:spcAft>
              <a:buFont typeface="+mj-lt"/>
              <a:buAutoNum type="arabicPeriod"/>
            </a:pPr>
            <a:r>
              <a:rPr lang="en-US" dirty="0"/>
              <a:t>Prioritized areas</a:t>
            </a:r>
          </a:p>
          <a:p>
            <a:pPr marL="514350" indent="-514350">
              <a:spcAft>
                <a:spcPts val="3600"/>
              </a:spcAft>
              <a:buFont typeface="+mj-lt"/>
              <a:buAutoNum type="arabicPeriod"/>
            </a:pPr>
            <a:r>
              <a:rPr lang="en-US" dirty="0"/>
              <a:t>Examples of recent policies operationalizing the Global Compact on Refugees</a:t>
            </a:r>
            <a:endParaRPr lang="fr-FR" dirty="0"/>
          </a:p>
          <a:p>
            <a:pPr marL="514350" indent="-514350">
              <a:spcAft>
                <a:spcPts val="3600"/>
              </a:spcAft>
              <a:buFont typeface="+mj-lt"/>
              <a:buAutoNum type="arabicPeriod"/>
            </a:pPr>
            <a:r>
              <a:rPr lang="fr-FR" dirty="0" err="1"/>
              <a:t>Examples</a:t>
            </a:r>
            <a:r>
              <a:rPr lang="fr-FR" dirty="0"/>
              <a:t> of support </a:t>
            </a:r>
            <a:r>
              <a:rPr lang="fr-FR" dirty="0" err="1"/>
              <a:t>provided</a:t>
            </a:r>
            <a:r>
              <a:rPr lang="fr-FR" dirty="0"/>
              <a:t> to refugees and refugee </a:t>
            </a:r>
            <a:r>
              <a:rPr lang="fr-FR" dirty="0" err="1"/>
              <a:t>hosting</a:t>
            </a:r>
            <a:r>
              <a:rPr lang="fr-FR" dirty="0"/>
              <a:t> </a:t>
            </a:r>
            <a:r>
              <a:rPr lang="fr-FR" dirty="0" err="1"/>
              <a:t>areas</a:t>
            </a:r>
            <a:endParaRPr lang="fr-FR" dirty="0"/>
          </a:p>
          <a:p>
            <a:pPr marL="514350" indent="-514350">
              <a:spcAft>
                <a:spcPts val="3600"/>
              </a:spcAft>
              <a:buFont typeface="+mj-lt"/>
              <a:buAutoNum type="arabicPeriod"/>
            </a:pPr>
            <a:r>
              <a:rPr lang="fr-FR" dirty="0"/>
              <a:t>Tools and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833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C13675A2-212C-974A-AFC8-32280D3917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6427" y="1"/>
            <a:ext cx="4422757" cy="1030778"/>
          </a:xfrm>
        </p:spPr>
        <p:txBody>
          <a:bodyPr/>
          <a:lstStyle/>
          <a:p>
            <a:r>
              <a:rPr lang="da-DK" sz="2600" dirty="0">
                <a:solidFill>
                  <a:srgbClr val="FFFF00"/>
                </a:solidFill>
              </a:rPr>
              <a:t>GLOBAL REFUGEE FORUM</a:t>
            </a:r>
          </a:p>
        </p:txBody>
      </p:sp>
      <p:sp>
        <p:nvSpPr>
          <p:cNvPr id="6" name="Subtitle 6">
            <a:extLst>
              <a:ext uri="{FF2B5EF4-FFF2-40B4-BE49-F238E27FC236}">
                <a16:creationId xmlns:a16="http://schemas.microsoft.com/office/drawing/2014/main" xmlns="" id="{397877AA-27B0-C84C-9E1C-3F098FEE40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6613" y="1312863"/>
            <a:ext cx="4422572" cy="3406775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spcAft>
                <a:spcPts val="600"/>
              </a:spcAft>
              <a:buClr>
                <a:srgbClr val="FFFF00"/>
              </a:buClr>
              <a:buFont typeface="Arial" charset="0"/>
              <a:buChar char="•"/>
            </a:pPr>
            <a:r>
              <a:rPr lang="da-DK" sz="2400" dirty="0">
                <a:solidFill>
                  <a:schemeClr val="bg1">
                    <a:alpha val="90000"/>
                  </a:schemeClr>
                </a:solidFill>
              </a:rPr>
              <a:t>Laying the foundation for the longer- term implementation of the GCR</a:t>
            </a:r>
          </a:p>
          <a:p>
            <a:pPr marL="342900" indent="-342900" algn="l">
              <a:buClr>
                <a:srgbClr val="FFFF00"/>
              </a:buClr>
              <a:buFont typeface="Arial" charset="0"/>
              <a:buChar char="•"/>
            </a:pPr>
            <a:r>
              <a:rPr lang="da-DK" sz="2400" dirty="0">
                <a:solidFill>
                  <a:schemeClr val="bg1">
                    <a:alpha val="90000"/>
                  </a:schemeClr>
                </a:solidFill>
              </a:rPr>
              <a:t>Organized every 4 years at ministerial level</a:t>
            </a:r>
          </a:p>
          <a:p>
            <a:pPr marL="800100" lvl="1" indent="-342900" algn="l">
              <a:spcAft>
                <a:spcPts val="600"/>
              </a:spcAft>
              <a:buClr>
                <a:srgbClr val="FFFF00"/>
              </a:buClr>
              <a:buFont typeface="Courier New" panose="02070309020205020404" pitchFamily="49" charset="0"/>
              <a:buChar char="o"/>
            </a:pPr>
            <a:r>
              <a:rPr lang="da-DK" sz="2000" dirty="0">
                <a:solidFill>
                  <a:schemeClr val="bg1">
                    <a:alpha val="90000"/>
                  </a:schemeClr>
                </a:solidFill>
              </a:rPr>
              <a:t>High-level official meetings every 2 years in-between</a:t>
            </a:r>
            <a:endParaRPr lang="da-DK" sz="2200" dirty="0">
              <a:solidFill>
                <a:schemeClr val="bg1">
                  <a:alpha val="90000"/>
                </a:schemeClr>
              </a:solidFill>
            </a:endParaRPr>
          </a:p>
          <a:p>
            <a:pPr marL="342900" indent="-342900" algn="l">
              <a:spcAft>
                <a:spcPts val="600"/>
              </a:spcAft>
              <a:buClr>
                <a:srgbClr val="FFFF00"/>
              </a:buClr>
              <a:buFont typeface="Arial" charset="0"/>
              <a:buChar char="•"/>
            </a:pPr>
            <a:r>
              <a:rPr lang="en-US" sz="2400" dirty="0"/>
              <a:t>1</a:t>
            </a:r>
            <a:r>
              <a:rPr lang="en-US" sz="2400" baseline="30000" dirty="0"/>
              <a:t>st </a:t>
            </a:r>
            <a:r>
              <a:rPr lang="da-DK" sz="2400" dirty="0">
                <a:solidFill>
                  <a:schemeClr val="bg1">
                    <a:alpha val="90000"/>
                  </a:schemeClr>
                </a:solidFill>
              </a:rPr>
              <a:t>GRF in Geneva, 17-18 December 2019</a:t>
            </a:r>
          </a:p>
          <a:p>
            <a:pPr marL="342900" indent="-342900" algn="l">
              <a:buClr>
                <a:srgbClr val="FFFF00"/>
              </a:buClr>
              <a:buFont typeface="Arial" charset="0"/>
              <a:buChar char="•"/>
            </a:pPr>
            <a:r>
              <a:rPr lang="da-DK" sz="2400" dirty="0">
                <a:solidFill>
                  <a:schemeClr val="bg1">
                    <a:alpha val="90000"/>
                  </a:schemeClr>
                </a:solidFill>
              </a:rPr>
              <a:t>Pledges, contributions and  good practices</a:t>
            </a:r>
            <a:endParaRPr lang="da-DK" sz="2800" dirty="0">
              <a:solidFill>
                <a:schemeClr val="bg1">
                  <a:alpha val="90000"/>
                </a:schemeClr>
              </a:solidFill>
            </a:endParaRPr>
          </a:p>
          <a:p>
            <a:pPr marL="342900" indent="-342900" algn="l">
              <a:buClr>
                <a:srgbClr val="FFFF00"/>
              </a:buClr>
              <a:buFont typeface="Arial" charset="0"/>
              <a:buChar char="•"/>
            </a:pPr>
            <a:endParaRPr lang="da-DK" sz="2400" dirty="0">
              <a:solidFill>
                <a:schemeClr val="bg1">
                  <a:alpha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065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6977" y="300619"/>
            <a:ext cx="6020884" cy="673434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FOUR INTERLINKED AND INTERDEPENDENT OBJECTIVES</a:t>
            </a:r>
            <a:endParaRPr lang="en-US" sz="24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488" y="1161575"/>
            <a:ext cx="3325903" cy="34409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endParaRPr lang="en-US" sz="1200" b="1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GB" sz="700" dirty="0">
              <a:ea typeface="Gulim" panose="020B0600000101010101" pitchFamily="34" charset="-127"/>
            </a:endParaRPr>
          </a:p>
          <a:p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581" y="974053"/>
            <a:ext cx="4193676" cy="329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52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3F8D07EE-00CA-D646-AA4D-C62FCEDB1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6428" y="223284"/>
            <a:ext cx="4346114" cy="550439"/>
          </a:xfrm>
        </p:spPr>
        <p:txBody>
          <a:bodyPr/>
          <a:lstStyle/>
          <a:p>
            <a:r>
              <a:rPr lang="da-DK" sz="2600" dirty="0">
                <a:solidFill>
                  <a:srgbClr val="FFFF00"/>
                </a:solidFill>
              </a:rPr>
              <a:t>6 AREAS OF FOCUS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xmlns="" id="{397877AA-27B0-C84C-9E1C-3F098FEE40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6428" y="1031631"/>
            <a:ext cx="4346114" cy="3786554"/>
          </a:xfrm>
        </p:spPr>
        <p:txBody>
          <a:bodyPr>
            <a:normAutofit/>
          </a:bodyPr>
          <a:lstStyle/>
          <a:p>
            <a:pPr marL="342900" indent="-342900" algn="l">
              <a:buClr>
                <a:srgbClr val="FFFF00"/>
              </a:buClr>
              <a:buFont typeface="Arial" charset="0"/>
              <a:buChar char="•"/>
            </a:pPr>
            <a:r>
              <a:rPr lang="da-DK" sz="2400" dirty="0">
                <a:solidFill>
                  <a:schemeClr val="bg1">
                    <a:alpha val="90000"/>
                  </a:schemeClr>
                </a:solidFill>
              </a:rPr>
              <a:t>Burden and responsibility-sharing</a:t>
            </a:r>
          </a:p>
          <a:p>
            <a:pPr marL="342900" indent="-342900" algn="l">
              <a:buClr>
                <a:srgbClr val="FFFF00"/>
              </a:buClr>
              <a:buFont typeface="Arial" charset="0"/>
              <a:buChar char="•"/>
            </a:pPr>
            <a:r>
              <a:rPr lang="da-DK" sz="2400" dirty="0">
                <a:solidFill>
                  <a:schemeClr val="bg1">
                    <a:alpha val="90000"/>
                  </a:schemeClr>
                </a:solidFill>
              </a:rPr>
              <a:t>Education</a:t>
            </a:r>
          </a:p>
          <a:p>
            <a:pPr marL="342900" indent="-342900" algn="l">
              <a:buClr>
                <a:srgbClr val="FFFF00"/>
              </a:buClr>
              <a:buFont typeface="Arial" charset="0"/>
              <a:buChar char="•"/>
            </a:pPr>
            <a:r>
              <a:rPr lang="da-DK" sz="2400" dirty="0">
                <a:solidFill>
                  <a:schemeClr val="bg1">
                    <a:alpha val="90000"/>
                  </a:schemeClr>
                </a:solidFill>
              </a:rPr>
              <a:t>Jobs and livelihoods</a:t>
            </a:r>
          </a:p>
          <a:p>
            <a:pPr marL="342900" indent="-342900" algn="l">
              <a:buClr>
                <a:srgbClr val="FFFF00"/>
              </a:buClr>
              <a:buFont typeface="Arial" charset="0"/>
              <a:buChar char="•"/>
            </a:pPr>
            <a:r>
              <a:rPr lang="da-DK" sz="2400" dirty="0">
                <a:solidFill>
                  <a:schemeClr val="bg1">
                    <a:alpha val="90000"/>
                  </a:schemeClr>
                </a:solidFill>
              </a:rPr>
              <a:t>Protection capacity</a:t>
            </a:r>
          </a:p>
          <a:p>
            <a:pPr marL="342900" indent="-342900" algn="l">
              <a:buClr>
                <a:srgbClr val="FFFF00"/>
              </a:buClr>
              <a:buFont typeface="Arial" charset="0"/>
              <a:buChar char="•"/>
            </a:pPr>
            <a:r>
              <a:rPr lang="da-DK" sz="2400" dirty="0">
                <a:solidFill>
                  <a:schemeClr val="bg1">
                    <a:alpha val="90000"/>
                  </a:schemeClr>
                </a:solidFill>
              </a:rPr>
              <a:t>Solutions</a:t>
            </a:r>
          </a:p>
          <a:p>
            <a:pPr marL="342900" indent="-342900" algn="l">
              <a:buClr>
                <a:srgbClr val="FFFF00"/>
              </a:buClr>
              <a:buFont typeface="Arial" charset="0"/>
              <a:buChar char="•"/>
            </a:pPr>
            <a:r>
              <a:rPr lang="da-DK" sz="2400" dirty="0">
                <a:solidFill>
                  <a:schemeClr val="bg1">
                    <a:alpha val="90000"/>
                  </a:schemeClr>
                </a:solidFill>
              </a:rPr>
              <a:t>Energy and infrastructure</a:t>
            </a:r>
          </a:p>
          <a:p>
            <a:pPr marL="342900" indent="-342900" algn="l">
              <a:buClr>
                <a:srgbClr val="FFFF00"/>
              </a:buClr>
              <a:buFont typeface="Arial" charset="0"/>
              <a:buChar char="•"/>
            </a:pPr>
            <a:endParaRPr lang="da-DK" sz="2800" dirty="0">
              <a:solidFill>
                <a:schemeClr val="bg1">
                  <a:alpha val="90000"/>
                </a:schemeClr>
              </a:solidFill>
            </a:endParaRPr>
          </a:p>
          <a:p>
            <a:pPr marL="342900" indent="-342900" algn="l">
              <a:buClr>
                <a:srgbClr val="FFFF00"/>
              </a:buClr>
              <a:buFont typeface="Arial" charset="0"/>
              <a:buChar char="•"/>
            </a:pPr>
            <a:endParaRPr lang="da-DK" sz="2800" dirty="0">
              <a:solidFill>
                <a:schemeClr val="bg1">
                  <a:alpha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154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3F8D07EE-00CA-D646-AA4D-C62FCEDB1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6428" y="470217"/>
            <a:ext cx="4346114" cy="550439"/>
          </a:xfrm>
        </p:spPr>
        <p:txBody>
          <a:bodyPr/>
          <a:lstStyle/>
          <a:p>
            <a:r>
              <a:rPr lang="da-DK" sz="2600" dirty="0">
                <a:solidFill>
                  <a:srgbClr val="FFFF00"/>
                </a:solidFill>
              </a:rPr>
              <a:t> 10 HIGH-LEVEL OUTCOMES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xmlns="" id="{397877AA-27B0-C84C-9E1C-3F098FEE40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6428" y="1277565"/>
            <a:ext cx="4346114" cy="3540619"/>
          </a:xfrm>
        </p:spPr>
        <p:txBody>
          <a:bodyPr>
            <a:normAutofit fontScale="92500" lnSpcReduction="20000"/>
          </a:bodyPr>
          <a:lstStyle/>
          <a:p>
            <a:pPr marL="342900" lvl="0" indent="-342900" algn="l">
              <a:buClr>
                <a:srgbClr val="FFFF00"/>
              </a:buClr>
              <a:buFont typeface="Arial" charset="0"/>
              <a:buChar char="•"/>
            </a:pPr>
            <a:r>
              <a:rPr lang="en-GB" sz="1600" b="1" dirty="0">
                <a:solidFill>
                  <a:prstClr val="white">
                    <a:alpha val="90000"/>
                  </a:prstClr>
                </a:solidFill>
              </a:rPr>
              <a:t>Broaden &amp; deepen </a:t>
            </a:r>
            <a:r>
              <a:rPr lang="en-GB" sz="1600" dirty="0">
                <a:solidFill>
                  <a:prstClr val="white">
                    <a:alpha val="90000"/>
                  </a:prstClr>
                </a:solidFill>
              </a:rPr>
              <a:t>the base of support (new donors)</a:t>
            </a:r>
          </a:p>
          <a:p>
            <a:pPr marL="342900" lvl="0" indent="-342900" algn="l">
              <a:buClr>
                <a:srgbClr val="FFFF00"/>
              </a:buClr>
              <a:buFont typeface="Arial" charset="0"/>
              <a:buChar char="•"/>
            </a:pPr>
            <a:r>
              <a:rPr lang="en-GB" sz="1600" b="1" dirty="0">
                <a:solidFill>
                  <a:prstClr val="white">
                    <a:alpha val="90000"/>
                  </a:prstClr>
                </a:solidFill>
              </a:rPr>
              <a:t>Inclusive</a:t>
            </a:r>
            <a:r>
              <a:rPr lang="en-GB" sz="1600" dirty="0">
                <a:solidFill>
                  <a:prstClr val="white">
                    <a:alpha val="90000"/>
                  </a:prstClr>
                </a:solidFill>
              </a:rPr>
              <a:t> national policies in 20 host countries</a:t>
            </a:r>
          </a:p>
          <a:p>
            <a:pPr marL="342900" lvl="0" indent="-342900" algn="l">
              <a:buClr>
                <a:srgbClr val="FFFF00"/>
              </a:buClr>
              <a:buFont typeface="Arial" charset="0"/>
              <a:buChar char="•"/>
            </a:pPr>
            <a:r>
              <a:rPr lang="en-GB" sz="1600" dirty="0">
                <a:solidFill>
                  <a:prstClr val="white">
                    <a:alpha val="90000"/>
                  </a:prstClr>
                </a:solidFill>
              </a:rPr>
              <a:t>Launch 2 </a:t>
            </a:r>
            <a:r>
              <a:rPr lang="en-GB" sz="1600" b="1" dirty="0">
                <a:solidFill>
                  <a:prstClr val="white">
                    <a:alpha val="90000"/>
                  </a:prstClr>
                </a:solidFill>
              </a:rPr>
              <a:t>Support Platforms</a:t>
            </a:r>
          </a:p>
          <a:p>
            <a:pPr marL="342900" lvl="0" indent="-342900" algn="l">
              <a:buClr>
                <a:srgbClr val="FFFF00"/>
              </a:buClr>
              <a:buFont typeface="Arial" charset="0"/>
              <a:buChar char="•"/>
            </a:pPr>
            <a:r>
              <a:rPr lang="en-GB" sz="1600" b="1" dirty="0">
                <a:solidFill>
                  <a:prstClr val="white">
                    <a:alpha val="90000"/>
                  </a:prstClr>
                </a:solidFill>
              </a:rPr>
              <a:t>Additional/ new funding</a:t>
            </a:r>
            <a:r>
              <a:rPr lang="en-GB" sz="1600" dirty="0">
                <a:solidFill>
                  <a:prstClr val="white">
                    <a:alpha val="90000"/>
                  </a:prstClr>
                </a:solidFill>
              </a:rPr>
              <a:t> for refugee responses</a:t>
            </a:r>
          </a:p>
          <a:p>
            <a:pPr marL="342900" lvl="0" indent="-342900" algn="l">
              <a:buClr>
                <a:srgbClr val="FFFF00"/>
              </a:buClr>
              <a:buFont typeface="Arial" charset="0"/>
              <a:buChar char="•"/>
            </a:pPr>
            <a:r>
              <a:rPr lang="en-GB" sz="1600" dirty="0">
                <a:solidFill>
                  <a:prstClr val="white">
                    <a:alpha val="90000"/>
                  </a:prstClr>
                </a:solidFill>
              </a:rPr>
              <a:t>Expand access to </a:t>
            </a:r>
            <a:r>
              <a:rPr lang="en-GB" sz="1600" b="1" dirty="0">
                <a:solidFill>
                  <a:prstClr val="white">
                    <a:alpha val="90000"/>
                  </a:prstClr>
                </a:solidFill>
              </a:rPr>
              <a:t>secondary/ tertiary education</a:t>
            </a:r>
          </a:p>
          <a:p>
            <a:pPr marL="342900" lvl="0" indent="-342900" algn="l">
              <a:buClr>
                <a:srgbClr val="FFFF00"/>
              </a:buClr>
              <a:buFont typeface="Arial" charset="0"/>
              <a:buChar char="•"/>
            </a:pPr>
            <a:r>
              <a:rPr lang="en-GB" sz="1600" dirty="0">
                <a:solidFill>
                  <a:prstClr val="white">
                    <a:alpha val="90000"/>
                  </a:prstClr>
                </a:solidFill>
              </a:rPr>
              <a:t>Sustainable/ green </a:t>
            </a:r>
            <a:r>
              <a:rPr lang="en-GB" sz="1600" b="1" dirty="0">
                <a:solidFill>
                  <a:prstClr val="white">
                    <a:alpha val="90000"/>
                  </a:prstClr>
                </a:solidFill>
              </a:rPr>
              <a:t>energy</a:t>
            </a:r>
          </a:p>
          <a:p>
            <a:pPr marL="342900" lvl="0" indent="-342900" algn="l">
              <a:buClr>
                <a:srgbClr val="FFFF00"/>
              </a:buClr>
              <a:buFont typeface="Arial" charset="0"/>
              <a:buChar char="•"/>
            </a:pPr>
            <a:r>
              <a:rPr lang="en-GB" sz="1600" b="1" dirty="0">
                <a:solidFill>
                  <a:prstClr val="white">
                    <a:alpha val="90000"/>
                  </a:prstClr>
                </a:solidFill>
              </a:rPr>
              <a:t>Private sector </a:t>
            </a:r>
            <a:r>
              <a:rPr lang="en-GB" sz="1600" dirty="0">
                <a:solidFill>
                  <a:prstClr val="white">
                    <a:alpha val="90000"/>
                  </a:prstClr>
                </a:solidFill>
              </a:rPr>
              <a:t>investments, employment, innovation, advocacy &amp; philanthropy</a:t>
            </a:r>
          </a:p>
          <a:p>
            <a:pPr marL="342900" lvl="0" indent="-342900" algn="l">
              <a:buClr>
                <a:srgbClr val="FFFF00"/>
              </a:buClr>
              <a:buFont typeface="Arial" charset="0"/>
              <a:buChar char="•"/>
            </a:pPr>
            <a:r>
              <a:rPr lang="en-GB" sz="1600" dirty="0">
                <a:solidFill>
                  <a:prstClr val="white">
                    <a:alpha val="90000"/>
                  </a:prstClr>
                </a:solidFill>
              </a:rPr>
              <a:t>Additional support for </a:t>
            </a:r>
            <a:r>
              <a:rPr lang="en-US" sz="1600" b="1" dirty="0">
                <a:solidFill>
                  <a:prstClr val="white">
                    <a:alpha val="90000"/>
                  </a:prstClr>
                </a:solidFill>
              </a:rPr>
              <a:t>voluntary repatriation and reintegration; local integration; and the</a:t>
            </a:r>
            <a:r>
              <a:rPr lang="en-GB" sz="1600" b="1" dirty="0">
                <a:solidFill>
                  <a:prstClr val="white">
                    <a:alpha val="90000"/>
                  </a:prstClr>
                </a:solidFill>
              </a:rPr>
              <a:t> </a:t>
            </a:r>
            <a:r>
              <a:rPr lang="en-US" sz="1600" b="1" dirty="0">
                <a:solidFill>
                  <a:prstClr val="white">
                    <a:alpha val="90000"/>
                  </a:prstClr>
                </a:solidFill>
              </a:rPr>
              <a:t>3 </a:t>
            </a:r>
            <a:r>
              <a:rPr lang="en-GB" sz="1600" b="1" dirty="0">
                <a:solidFill>
                  <a:prstClr val="white">
                    <a:alpha val="90000"/>
                  </a:prstClr>
                </a:solidFill>
              </a:rPr>
              <a:t>year RST Strategy</a:t>
            </a:r>
          </a:p>
          <a:p>
            <a:pPr marL="342900" lvl="0" indent="-342900" algn="l">
              <a:buClr>
                <a:srgbClr val="FFFF00"/>
              </a:buClr>
              <a:buFont typeface="Arial" charset="0"/>
              <a:buChar char="•"/>
            </a:pPr>
            <a:r>
              <a:rPr lang="en-GB" sz="1600" dirty="0">
                <a:solidFill>
                  <a:prstClr val="white">
                    <a:alpha val="90000"/>
                  </a:prstClr>
                </a:solidFill>
              </a:rPr>
              <a:t>Launch </a:t>
            </a:r>
            <a:r>
              <a:rPr lang="en-GB" sz="1600" b="1" dirty="0">
                <a:solidFill>
                  <a:prstClr val="white">
                    <a:alpha val="90000"/>
                  </a:prstClr>
                </a:solidFill>
              </a:rPr>
              <a:t>Asylum Capacity Support Group</a:t>
            </a:r>
          </a:p>
          <a:p>
            <a:pPr marL="342900" lvl="0" indent="-342900" algn="l">
              <a:buClr>
                <a:srgbClr val="FFFF00"/>
              </a:buClr>
              <a:buFont typeface="Arial" charset="0"/>
              <a:buChar char="•"/>
            </a:pPr>
            <a:r>
              <a:rPr lang="en-GB" sz="1600" dirty="0">
                <a:solidFill>
                  <a:prstClr val="white">
                    <a:alpha val="90000"/>
                  </a:prstClr>
                </a:solidFill>
              </a:rPr>
              <a:t>Launch </a:t>
            </a:r>
            <a:r>
              <a:rPr lang="en-GB" sz="1600" b="1" dirty="0">
                <a:solidFill>
                  <a:prstClr val="white">
                    <a:alpha val="90000"/>
                  </a:prstClr>
                </a:solidFill>
              </a:rPr>
              <a:t>Global Academic Network</a:t>
            </a:r>
          </a:p>
        </p:txBody>
      </p:sp>
    </p:spTree>
    <p:extLst>
      <p:ext uri="{BB962C8B-B14F-4D97-AF65-F5344CB8AC3E}">
        <p14:creationId xmlns:p14="http://schemas.microsoft.com/office/powerpoint/2010/main" val="1910975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2C692C6C-848D-B44D-8E91-230FE3D75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6428" y="223284"/>
            <a:ext cx="4346114" cy="995916"/>
          </a:xfrm>
        </p:spPr>
        <p:txBody>
          <a:bodyPr/>
          <a:lstStyle/>
          <a:p>
            <a:r>
              <a:rPr lang="da-DK" sz="2600" dirty="0">
                <a:solidFill>
                  <a:srgbClr val="FFFF00"/>
                </a:solidFill>
              </a:rPr>
              <a:t>PLEDGES AND CONTRIBUTIONS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A851562A-7EBD-8F4D-94FE-56DEF5B0F6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6133" y="1355387"/>
            <a:ext cx="4279379" cy="3417651"/>
          </a:xfrm>
        </p:spPr>
        <p:txBody>
          <a:bodyPr>
            <a:normAutofit fontScale="70000" lnSpcReduction="20000"/>
          </a:bodyPr>
          <a:lstStyle/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Guided by objectives of GCR</a:t>
            </a:r>
            <a:r>
              <a:rPr lang="en-GB" dirty="0">
                <a:solidFill>
                  <a:schemeClr val="bg1"/>
                </a:solidFill>
              </a:rPr>
              <a:t>, areas of focus, and high level outcomes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Do not need to be directed towards UNHCR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Can include</a:t>
            </a:r>
            <a:r>
              <a:rPr lang="en-GB" dirty="0">
                <a:solidFill>
                  <a:schemeClr val="bg1"/>
                </a:solidFill>
              </a:rPr>
              <a:t>: </a:t>
            </a:r>
          </a:p>
          <a:p>
            <a:pPr algn="l">
              <a:buClr>
                <a:schemeClr val="bg1"/>
              </a:buClr>
            </a:pPr>
            <a:endParaRPr lang="en-GB" dirty="0">
              <a:solidFill>
                <a:schemeClr val="bg1"/>
              </a:solidFill>
            </a:endParaRPr>
          </a:p>
          <a:p>
            <a:pPr lvl="1" algn="l">
              <a:buClr>
                <a:schemeClr val="bg1"/>
              </a:buClr>
            </a:pPr>
            <a:r>
              <a:rPr lang="en-GB" sz="2000" dirty="0">
                <a:solidFill>
                  <a:schemeClr val="bg1"/>
                </a:solidFill>
              </a:rPr>
              <a:t>- Commitments and advocacy </a:t>
            </a:r>
          </a:p>
          <a:p>
            <a:pPr lvl="1" algn="l">
              <a:buClr>
                <a:schemeClr val="bg1"/>
              </a:buClr>
            </a:pPr>
            <a:r>
              <a:rPr lang="en-GB" sz="2000" dirty="0">
                <a:solidFill>
                  <a:schemeClr val="bg1"/>
                </a:solidFill>
              </a:rPr>
              <a:t>- Financial, material, and technical assistance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Can be made</a:t>
            </a:r>
            <a:r>
              <a:rPr lang="en-GB" dirty="0">
                <a:solidFill>
                  <a:schemeClr val="bg1"/>
                </a:solidFill>
              </a:rPr>
              <a:t>:</a:t>
            </a:r>
          </a:p>
          <a:p>
            <a:pPr algn="l">
              <a:buClr>
                <a:schemeClr val="bg1"/>
              </a:buClr>
            </a:pPr>
            <a:endParaRPr lang="en-GB" dirty="0"/>
          </a:p>
          <a:p>
            <a:pPr lvl="1" algn="l">
              <a:buClr>
                <a:schemeClr val="bg1"/>
              </a:buClr>
            </a:pPr>
            <a:r>
              <a:rPr lang="en-GB" sz="2200" dirty="0">
                <a:solidFill>
                  <a:schemeClr val="bg1"/>
                </a:solidFill>
              </a:rPr>
              <a:t>- At national, regional or global levels</a:t>
            </a:r>
          </a:p>
          <a:p>
            <a:pPr lvl="1" algn="l">
              <a:buClr>
                <a:schemeClr val="bg1"/>
              </a:buClr>
            </a:pPr>
            <a:r>
              <a:rPr lang="en-GB" sz="2200" dirty="0">
                <a:solidFill>
                  <a:schemeClr val="bg1"/>
                </a:solidFill>
              </a:rPr>
              <a:t>- By States and other stakeholders</a:t>
            </a:r>
          </a:p>
          <a:p>
            <a:pPr lvl="1" algn="l">
              <a:buClr>
                <a:schemeClr val="bg1"/>
              </a:buClr>
            </a:pPr>
            <a:r>
              <a:rPr lang="en-GB" sz="2200" dirty="0">
                <a:solidFill>
                  <a:schemeClr val="bg1"/>
                </a:solidFill>
              </a:rPr>
              <a:t>- As individual, joint or matching pledges</a:t>
            </a:r>
          </a:p>
          <a:p>
            <a:pPr algn="l"/>
            <a:endParaRPr lang="en-GB" dirty="0"/>
          </a:p>
          <a:p>
            <a:pPr algn="l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25974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D237BF3F-FD01-114A-9B7D-D54A0F0DD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6428" y="223285"/>
            <a:ext cx="4346114" cy="796624"/>
          </a:xfrm>
        </p:spPr>
        <p:txBody>
          <a:bodyPr/>
          <a:lstStyle/>
          <a:p>
            <a:r>
              <a:rPr lang="da-DK" sz="2600" dirty="0">
                <a:solidFill>
                  <a:srgbClr val="FFFF00"/>
                </a:solidFill>
              </a:rPr>
              <a:t>PARTICIPATION</a:t>
            </a:r>
            <a:endParaRPr lang="da-DK" sz="2600" dirty="0"/>
          </a:p>
        </p:txBody>
      </p:sp>
      <p:sp>
        <p:nvSpPr>
          <p:cNvPr id="6" name="Subtitle 6">
            <a:extLst>
              <a:ext uri="{FF2B5EF4-FFF2-40B4-BE49-F238E27FC236}">
                <a16:creationId xmlns:a16="http://schemas.microsoft.com/office/drawing/2014/main" xmlns="" id="{397877AA-27B0-C84C-9E1C-3F098FEE40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6613" y="1350761"/>
            <a:ext cx="4346575" cy="3519555"/>
          </a:xfrm>
        </p:spPr>
        <p:txBody>
          <a:bodyPr>
            <a:normAutofit/>
          </a:bodyPr>
          <a:lstStyle/>
          <a:p>
            <a:pPr marL="342900" lvl="0" indent="-342900" algn="l">
              <a:buClr>
                <a:srgbClr val="FFFF00"/>
              </a:buClr>
              <a:buFont typeface="Arial" charset="0"/>
              <a:buChar char="•"/>
            </a:pPr>
            <a:r>
              <a:rPr lang="da-DK" sz="2200" dirty="0">
                <a:solidFill>
                  <a:prstClr val="white">
                    <a:alpha val="90000"/>
                  </a:prstClr>
                </a:solidFill>
              </a:rPr>
              <a:t>Co-hosts</a:t>
            </a:r>
          </a:p>
          <a:p>
            <a:pPr marL="342900" lvl="0" indent="-342900" algn="l">
              <a:buClr>
                <a:srgbClr val="FFFF00"/>
              </a:buClr>
              <a:buFont typeface="Arial" charset="0"/>
              <a:buChar char="•"/>
            </a:pPr>
            <a:r>
              <a:rPr lang="da-DK" sz="2200" dirty="0">
                <a:solidFill>
                  <a:prstClr val="white">
                    <a:alpha val="90000"/>
                  </a:prstClr>
                </a:solidFill>
              </a:rPr>
              <a:t>Co-convenors</a:t>
            </a:r>
          </a:p>
          <a:p>
            <a:pPr marL="342900" lvl="0" indent="-342900" algn="l">
              <a:buClr>
                <a:srgbClr val="FFFF00"/>
              </a:buClr>
              <a:buFont typeface="Arial" charset="0"/>
              <a:buChar char="•"/>
            </a:pPr>
            <a:r>
              <a:rPr lang="da-DK" sz="2200" dirty="0">
                <a:solidFill>
                  <a:prstClr val="white">
                    <a:alpha val="90000"/>
                  </a:prstClr>
                </a:solidFill>
              </a:rPr>
              <a:t>UN Secretary-General</a:t>
            </a:r>
          </a:p>
          <a:p>
            <a:pPr marL="342900" lvl="0" indent="-342900" algn="l">
              <a:buClr>
                <a:srgbClr val="FFFF00"/>
              </a:buClr>
              <a:buFont typeface="Arial" charset="0"/>
              <a:buChar char="•"/>
            </a:pPr>
            <a:r>
              <a:rPr lang="da-DK" sz="2200" dirty="0">
                <a:solidFill>
                  <a:prstClr val="white">
                    <a:alpha val="90000"/>
                  </a:prstClr>
                </a:solidFill>
              </a:rPr>
              <a:t>States &amp; other stakeholders</a:t>
            </a:r>
          </a:p>
          <a:p>
            <a:pPr marL="342900" lvl="0" indent="-342900" algn="l">
              <a:buClr>
                <a:srgbClr val="FFFF00"/>
              </a:buClr>
              <a:buFont typeface="Arial" charset="0"/>
              <a:buChar char="•"/>
            </a:pPr>
            <a:r>
              <a:rPr lang="da-DK" sz="2200" dirty="0">
                <a:solidFill>
                  <a:prstClr val="white">
                    <a:alpha val="90000"/>
                  </a:prstClr>
                </a:solidFill>
              </a:rPr>
              <a:t>Refugees</a:t>
            </a:r>
          </a:p>
          <a:p>
            <a:pPr marL="342900" lvl="0" indent="-342900" algn="l">
              <a:buClr>
                <a:srgbClr val="FFFF00"/>
              </a:buClr>
              <a:buFont typeface="Arial" charset="0"/>
              <a:buChar char="•"/>
            </a:pPr>
            <a:r>
              <a:rPr lang="da-DK" sz="2200" dirty="0">
                <a:solidFill>
                  <a:prstClr val="white">
                    <a:alpha val="90000"/>
                  </a:prstClr>
                </a:solidFill>
              </a:rPr>
              <a:t>Co-sponsorship groups</a:t>
            </a:r>
          </a:p>
          <a:p>
            <a:pPr marL="342900" lvl="0" indent="-342900" algn="l">
              <a:buClr>
                <a:srgbClr val="FFFF00"/>
              </a:buClr>
              <a:buFont typeface="Arial" charset="0"/>
              <a:buChar char="•"/>
            </a:pPr>
            <a:r>
              <a:rPr lang="da-DK" sz="2200" dirty="0">
                <a:solidFill>
                  <a:prstClr val="white">
                    <a:alpha val="90000"/>
                  </a:prstClr>
                </a:solidFill>
              </a:rPr>
              <a:t>Regional &amp; country consultations</a:t>
            </a:r>
          </a:p>
          <a:p>
            <a:pPr marL="342900" indent="-342900" algn="l">
              <a:buClr>
                <a:srgbClr val="FFFF00"/>
              </a:buClr>
              <a:buFont typeface="Arial" charset="0"/>
              <a:buChar char="•"/>
            </a:pPr>
            <a:endParaRPr lang="da-DK" sz="2400" dirty="0">
              <a:solidFill>
                <a:schemeClr val="bg1">
                  <a:alpha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050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54D84D38-094E-2E4E-86AD-FBE8B47F9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6428" y="223284"/>
            <a:ext cx="4346114" cy="738008"/>
          </a:xfrm>
        </p:spPr>
        <p:txBody>
          <a:bodyPr/>
          <a:lstStyle/>
          <a:p>
            <a:r>
              <a:rPr lang="da-DK" sz="2600" dirty="0">
                <a:solidFill>
                  <a:srgbClr val="FFFF00"/>
                </a:solidFill>
              </a:rPr>
              <a:t>PARTICIPATION (2)</a:t>
            </a:r>
            <a:endParaRPr lang="da-DK" sz="2600" dirty="0"/>
          </a:p>
        </p:txBody>
      </p:sp>
      <p:sp>
        <p:nvSpPr>
          <p:cNvPr id="6" name="Subtitle 6">
            <a:extLst>
              <a:ext uri="{FF2B5EF4-FFF2-40B4-BE49-F238E27FC236}">
                <a16:creationId xmlns:a16="http://schemas.microsoft.com/office/drawing/2014/main" xmlns="" id="{397877AA-27B0-C84C-9E1C-3F098FEE4002}"/>
              </a:ext>
            </a:extLst>
          </p:cNvPr>
          <p:cNvSpPr txBox="1">
            <a:spLocks/>
          </p:cNvSpPr>
          <p:nvPr/>
        </p:nvSpPr>
        <p:spPr>
          <a:xfrm>
            <a:off x="4646613" y="1266092"/>
            <a:ext cx="4346575" cy="3658333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2000" kern="1200" baseline="0">
                <a:solidFill>
                  <a:schemeClr val="bg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rgbClr val="FFFF00"/>
              </a:buClr>
              <a:buFont typeface="Arial" charset="0"/>
              <a:buChar char="•"/>
            </a:pPr>
            <a:r>
              <a:rPr lang="da-DK" sz="2400" dirty="0">
                <a:solidFill>
                  <a:schemeClr val="bg1">
                    <a:alpha val="90000"/>
                  </a:schemeClr>
                </a:solidFill>
              </a:rPr>
              <a:t>High-level dialogues</a:t>
            </a:r>
          </a:p>
          <a:p>
            <a:pPr marL="342900" indent="-342900" algn="l">
              <a:buClr>
                <a:srgbClr val="FFFF00"/>
              </a:buClr>
              <a:buFont typeface="Arial" charset="0"/>
              <a:buChar char="•"/>
            </a:pPr>
            <a:r>
              <a:rPr lang="da-DK" sz="2400" dirty="0">
                <a:solidFill>
                  <a:schemeClr val="bg1">
                    <a:alpha val="90000"/>
                  </a:schemeClr>
                </a:solidFill>
              </a:rPr>
              <a:t>Statements from the </a:t>
            </a:r>
            <a:r>
              <a:rPr lang="da-DK" sz="2400" dirty="0" err="1">
                <a:solidFill>
                  <a:schemeClr val="bg1">
                    <a:alpha val="90000"/>
                  </a:schemeClr>
                </a:solidFill>
              </a:rPr>
              <a:t>floor</a:t>
            </a:r>
            <a:endParaRPr lang="da-DK" sz="2400" dirty="0">
              <a:solidFill>
                <a:schemeClr val="bg1">
                  <a:alpha val="90000"/>
                </a:schemeClr>
              </a:solidFill>
            </a:endParaRPr>
          </a:p>
          <a:p>
            <a:pPr marL="342900" indent="-342900" algn="l">
              <a:buClr>
                <a:srgbClr val="FFFF00"/>
              </a:buClr>
              <a:buFont typeface="Arial" charset="0"/>
              <a:buChar char="•"/>
            </a:pPr>
            <a:r>
              <a:rPr lang="da-DK" sz="2400" dirty="0">
                <a:solidFill>
                  <a:schemeClr val="bg1">
                    <a:alpha val="90000"/>
                  </a:schemeClr>
                </a:solidFill>
              </a:rPr>
              <a:t>Spotlight sessions</a:t>
            </a:r>
          </a:p>
          <a:p>
            <a:pPr marL="342900" indent="-342900" algn="l">
              <a:buClr>
                <a:srgbClr val="FFFF00"/>
              </a:buClr>
              <a:buFont typeface="Arial" charset="0"/>
              <a:buChar char="•"/>
            </a:pPr>
            <a:r>
              <a:rPr lang="da-DK" sz="2400" dirty="0">
                <a:solidFill>
                  <a:schemeClr val="bg1">
                    <a:alpha val="90000"/>
                  </a:schemeClr>
                </a:solidFill>
              </a:rPr>
              <a:t>Speakers’ </a:t>
            </a:r>
            <a:r>
              <a:rPr lang="da-DK" sz="2400" dirty="0" err="1">
                <a:solidFill>
                  <a:schemeClr val="bg1">
                    <a:alpha val="90000"/>
                  </a:schemeClr>
                </a:solidFill>
              </a:rPr>
              <a:t>corner</a:t>
            </a:r>
            <a:endParaRPr lang="da-DK" sz="2400" dirty="0">
              <a:solidFill>
                <a:schemeClr val="bg1">
                  <a:alpha val="90000"/>
                </a:schemeClr>
              </a:solidFill>
            </a:endParaRPr>
          </a:p>
          <a:p>
            <a:pPr marL="342900" indent="-342900" algn="l">
              <a:buClr>
                <a:srgbClr val="FFFF00"/>
              </a:buClr>
              <a:buFont typeface="Arial" charset="0"/>
              <a:buChar char="•"/>
            </a:pPr>
            <a:r>
              <a:rPr lang="da-DK" sz="2400" dirty="0">
                <a:solidFill>
                  <a:schemeClr val="bg1">
                    <a:alpha val="90000"/>
                  </a:schemeClr>
                </a:solidFill>
              </a:rPr>
              <a:t>Digital portal</a:t>
            </a:r>
          </a:p>
          <a:p>
            <a:pPr marL="342900" indent="-342900" algn="l">
              <a:buClr>
                <a:srgbClr val="FFFF00"/>
              </a:buClr>
              <a:buFont typeface="Arial" charset="0"/>
              <a:buChar char="•"/>
            </a:pPr>
            <a:r>
              <a:rPr lang="da-DK" sz="2400" dirty="0">
                <a:solidFill>
                  <a:schemeClr val="bg1">
                    <a:alpha val="90000"/>
                  </a:schemeClr>
                </a:solidFill>
              </a:rPr>
              <a:t>Media interviews</a:t>
            </a:r>
          </a:p>
          <a:p>
            <a:pPr marL="342900" indent="-342900" algn="l">
              <a:buClr>
                <a:srgbClr val="FFFF00"/>
              </a:buClr>
              <a:buFont typeface="Arial" charset="0"/>
              <a:buChar char="•"/>
            </a:pPr>
            <a:r>
              <a:rPr lang="da-DK" sz="2400" dirty="0">
                <a:solidFill>
                  <a:schemeClr val="bg1">
                    <a:alpha val="90000"/>
                  </a:schemeClr>
                </a:solidFill>
              </a:rPr>
              <a:t>Marketplace exhibits</a:t>
            </a:r>
          </a:p>
        </p:txBody>
      </p:sp>
    </p:spTree>
    <p:extLst>
      <p:ext uri="{BB962C8B-B14F-4D97-AF65-F5344CB8AC3E}">
        <p14:creationId xmlns:p14="http://schemas.microsoft.com/office/powerpoint/2010/main" val="2395341887"/>
      </p:ext>
    </p:extLst>
  </p:cSld>
  <p:clrMapOvr>
    <a:masterClrMapping/>
  </p:clrMapOvr>
</p:sld>
</file>

<file path=ppt/theme/theme1.xml><?xml version="1.0" encoding="utf-8"?>
<a:theme xmlns:a="http://schemas.openxmlformats.org/drawingml/2006/main" name="UNHCR2016">
  <a:themeElements>
    <a:clrScheme name="UNHCR2016">
      <a:dk1>
        <a:sysClr val="windowText" lastClr="000000"/>
      </a:dk1>
      <a:lt1>
        <a:sysClr val="window" lastClr="FFFFFF"/>
      </a:lt1>
      <a:dk2>
        <a:srgbClr val="FFFFFF"/>
      </a:dk2>
      <a:lt2>
        <a:srgbClr val="0072BC"/>
      </a:lt2>
      <a:accent1>
        <a:srgbClr val="0072BC"/>
      </a:accent1>
      <a:accent2>
        <a:srgbClr val="000000"/>
      </a:accent2>
      <a:accent3>
        <a:srgbClr val="FAEB00"/>
      </a:accent3>
      <a:accent4>
        <a:srgbClr val="17375F"/>
      </a:accent4>
      <a:accent5>
        <a:srgbClr val="08B499"/>
      </a:accent5>
      <a:accent6>
        <a:srgbClr val="EF4960"/>
      </a:accent6>
      <a:hlink>
        <a:srgbClr val="0072BC"/>
      </a:hlink>
      <a:folHlink>
        <a:srgbClr val="0072BC"/>
      </a:folHlink>
    </a:clrScheme>
    <a:fontScheme name="UNHCR2016">
      <a:majorFont>
        <a:latin typeface="Arial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UNHCR2016-Template-V2" id="{3E386AF6-AFA1-4435-B293-6BF6E93FC347}" vid="{380E39D3-DA05-4B59-A009-DFC129E09AB4}"/>
    </a:ext>
  </a:extLst>
</a:theme>
</file>

<file path=ppt/theme/theme2.xml><?xml version="1.0" encoding="utf-8"?>
<a:theme xmlns:a="http://schemas.openxmlformats.org/drawingml/2006/main" name="2_UNHCR2016">
  <a:themeElements>
    <a:clrScheme name="UNHCR2016">
      <a:dk1>
        <a:sysClr val="windowText" lastClr="000000"/>
      </a:dk1>
      <a:lt1>
        <a:sysClr val="window" lastClr="FFFFFF"/>
      </a:lt1>
      <a:dk2>
        <a:srgbClr val="FFFFFF"/>
      </a:dk2>
      <a:lt2>
        <a:srgbClr val="0072BC"/>
      </a:lt2>
      <a:accent1>
        <a:srgbClr val="0072BC"/>
      </a:accent1>
      <a:accent2>
        <a:srgbClr val="000000"/>
      </a:accent2>
      <a:accent3>
        <a:srgbClr val="FAEB00"/>
      </a:accent3>
      <a:accent4>
        <a:srgbClr val="17375F"/>
      </a:accent4>
      <a:accent5>
        <a:srgbClr val="08B499"/>
      </a:accent5>
      <a:accent6>
        <a:srgbClr val="EF4960"/>
      </a:accent6>
      <a:hlink>
        <a:srgbClr val="0072BC"/>
      </a:hlink>
      <a:folHlink>
        <a:srgbClr val="0072BC"/>
      </a:folHlink>
    </a:clrScheme>
    <a:fontScheme name="UNHCR2016">
      <a:majorFont>
        <a:latin typeface="Arial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Blank Template" id="{E7F5014C-CBFE-8B4B-BBB6-D56A704446EC}" vid="{770E4D68-4582-1747-8228-47950FABA1D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RF251983_UNHCR_Brand_Book_Template_2016_V1</Template>
  <TotalTime>11693</TotalTime>
  <Words>785</Words>
  <Application>Microsoft Office PowerPoint</Application>
  <PresentationFormat>Affichage à l'écran (16:9)</PresentationFormat>
  <Paragraphs>118</Paragraphs>
  <Slides>18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0" baseType="lpstr">
      <vt:lpstr>UNHCR2016</vt:lpstr>
      <vt:lpstr>2_UNHCR2016</vt:lpstr>
      <vt:lpstr>The first Global Refugee Forum, as part of implementing the Global Compact on Refugees</vt:lpstr>
      <vt:lpstr>What will we be discussing?</vt:lpstr>
      <vt:lpstr>GLOBAL REFUGEE FORUM</vt:lpstr>
      <vt:lpstr>FOUR INTERLINKED AND INTERDEPENDENT OBJECTIVES</vt:lpstr>
      <vt:lpstr>6 AREAS OF FOCUS</vt:lpstr>
      <vt:lpstr> 10 HIGH-LEVEL OUTCOMES</vt:lpstr>
      <vt:lpstr>PLEDGES AND CONTRIBUTIONS</vt:lpstr>
      <vt:lpstr>PARTICIPATION</vt:lpstr>
      <vt:lpstr>PARTICIPATION (2)</vt:lpstr>
      <vt:lpstr>Tools and indicators to measure progress</vt:lpstr>
      <vt:lpstr>  EXAMPLES OF LEGISLATIVE AND POLICY CHANGE</vt:lpstr>
      <vt:lpstr>  EXAMPLES OF LEGISLATIVE AND POLICY CHANGE (2)</vt:lpstr>
      <vt:lpstr>Présentation PowerPoint</vt:lpstr>
      <vt:lpstr>  EXAMPLES OF LEGISLATIVE AND POLICY CHANGE (3)</vt:lpstr>
      <vt:lpstr>Examples of predictable support offered to refugee hosting areas: for hosts and refugees</vt:lpstr>
      <vt:lpstr>For more information …</vt:lpstr>
      <vt:lpstr>TO BE LAUNCHED AHEAD OF THE 1ST GRF:</vt:lpstr>
      <vt:lpstr>End</vt:lpstr>
    </vt:vector>
  </TitlesOfParts>
  <Company>UNHCR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Mamadou Dian Balde</dc:creator>
  <cp:lastModifiedBy>Marie-Graziella Nguini</cp:lastModifiedBy>
  <cp:revision>238</cp:revision>
  <dcterms:created xsi:type="dcterms:W3CDTF">2017-10-17T06:48:35Z</dcterms:created>
  <dcterms:modified xsi:type="dcterms:W3CDTF">2019-11-21T10:59:54Z</dcterms:modified>
</cp:coreProperties>
</file>