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  <p:sldMasterId id="2147493472" r:id="rId2"/>
  </p:sldMasterIdLst>
  <p:notesMasterIdLst>
    <p:notesMasterId r:id="rId21"/>
  </p:notesMasterIdLst>
  <p:handoutMasterIdLst>
    <p:handoutMasterId r:id="rId22"/>
  </p:handoutMasterIdLst>
  <p:sldIdLst>
    <p:sldId id="256" r:id="rId3"/>
    <p:sldId id="398" r:id="rId4"/>
    <p:sldId id="414" r:id="rId5"/>
    <p:sldId id="409" r:id="rId6"/>
    <p:sldId id="415" r:id="rId7"/>
    <p:sldId id="416" r:id="rId8"/>
    <p:sldId id="432" r:id="rId9"/>
    <p:sldId id="428" r:id="rId10"/>
    <p:sldId id="429" r:id="rId11"/>
    <p:sldId id="436" r:id="rId12"/>
    <p:sldId id="421" r:id="rId13"/>
    <p:sldId id="434" r:id="rId14"/>
    <p:sldId id="402" r:id="rId15"/>
    <p:sldId id="422" r:id="rId16"/>
    <p:sldId id="435" r:id="rId17"/>
    <p:sldId id="365" r:id="rId18"/>
    <p:sldId id="403" r:id="rId19"/>
    <p:sldId id="417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364B407-A019-4745-8CF2-064DC002FF4A}">
          <p14:sldIdLst>
            <p14:sldId id="256"/>
            <p14:sldId id="398"/>
            <p14:sldId id="414"/>
            <p14:sldId id="409"/>
            <p14:sldId id="415"/>
            <p14:sldId id="416"/>
            <p14:sldId id="432"/>
            <p14:sldId id="428"/>
            <p14:sldId id="429"/>
            <p14:sldId id="436"/>
            <p14:sldId id="421"/>
            <p14:sldId id="434"/>
            <p14:sldId id="402"/>
            <p14:sldId id="422"/>
            <p14:sldId id="435"/>
            <p14:sldId id="365"/>
            <p14:sldId id="403"/>
            <p14:sldId id="41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na Diaz" initials="D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09" autoAdjust="0"/>
    <p:restoredTop sz="92890" autoAdjust="0"/>
  </p:normalViewPr>
  <p:slideViewPr>
    <p:cSldViewPr snapToGrid="0" snapToObjects="1">
      <p:cViewPr>
        <p:scale>
          <a:sx n="154" d="100"/>
          <a:sy n="154" d="100"/>
        </p:scale>
        <p:origin x="-384" y="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D4434-B66B-7142-AC4D-F2C21698E69F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7EF1D-5ECB-884F-A2E8-B14C15B27F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75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799E6-D743-7E4B-84AA-E7717E1FCBC7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6EC6B-A9ED-4D46-8B5D-A297BC4D0C6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1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8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47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how these two interlink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28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03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6EC6B-A9ED-4D46-8B5D-A297BC4D0C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25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/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4379485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55853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9" y="204787"/>
            <a:ext cx="31804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373698" cy="4166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389" y="1299600"/>
            <a:ext cx="3180413" cy="30721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103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5"/>
            <a:ext cx="9144000" cy="1423176"/>
          </a:xfrm>
          <a:gradFill flip="none" rotWithShape="1">
            <a:gsLst>
              <a:gs pos="21000">
                <a:schemeClr val="accent2">
                  <a:alpha val="75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0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4870" y="205979"/>
            <a:ext cx="2057400" cy="41730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34" y="205979"/>
            <a:ext cx="6523436" cy="41730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35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760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0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2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32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61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19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2685308"/>
          </a:xfrm>
        </p:spPr>
        <p:txBody>
          <a:bodyPr tIns="0" bIns="0" anchor="b" anchorCtr="0">
            <a:noAutofit/>
          </a:bodyPr>
          <a:lstStyle>
            <a:lvl1pPr algn="ctr"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6428" y="3020691"/>
            <a:ext cx="4346114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alpha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59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11/21/2019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‹N°›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7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11/21/2019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‹N°›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8236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7AB49-D5DA-4D43-A91F-AA2BB08D615E}" type="datetimeFigureOut">
              <a:rPr lang="en-GB" smtClean="0">
                <a:solidFill>
                  <a:prstClr val="white">
                    <a:lumMod val="50000"/>
                  </a:prstClr>
                </a:solidFill>
              </a:rPr>
              <a:pPr/>
              <a:t>21/11/2019</a:t>
            </a:fld>
            <a:endParaRPr lang="en-GB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D643-0E74-4035-827D-881F60D3051F}" type="slidenum">
              <a:rPr lang="en-GB" smtClean="0">
                <a:solidFill>
                  <a:prstClr val="white">
                    <a:lumMod val="50000"/>
                  </a:prstClr>
                </a:solidFill>
              </a:rPr>
              <a:pPr/>
              <a:t>‹N°›</a:t>
            </a:fld>
            <a:endParaRPr lang="en-GB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1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388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Drag background image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488987"/>
            <a:ext cx="8810063" cy="2058093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130362"/>
            <a:ext cx="8695919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924940"/>
            <a:ext cx="8695919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034" y="1299600"/>
            <a:ext cx="428676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9600"/>
            <a:ext cx="431514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7299"/>
            <a:ext cx="4545541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4221550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221550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12058" cy="3028808"/>
          </a:xfrm>
        </p:spPr>
        <p:txBody>
          <a:bodyPr/>
          <a:lstStyle>
            <a:lvl1pPr>
              <a:buClr>
                <a:schemeClr val="accent3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chemeClr val="accent3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1299104"/>
            <a:ext cx="8754312" cy="3021510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0" r:id="rId2"/>
    <p:sldLayoutId id="2147493457" r:id="rId3"/>
    <p:sldLayoutId id="2147493471" r:id="rId4"/>
    <p:sldLayoutId id="2147493467" r:id="rId5"/>
    <p:sldLayoutId id="2147493458" r:id="rId6"/>
    <p:sldLayoutId id="2147493459" r:id="rId7"/>
    <p:sldLayoutId id="2147493460" r:id="rId8"/>
    <p:sldLayoutId id="2147493468" r:id="rId9"/>
    <p:sldLayoutId id="2147493469" r:id="rId10"/>
    <p:sldLayoutId id="2147493461" r:id="rId11"/>
    <p:sldLayoutId id="2147493462" r:id="rId12"/>
    <p:sldLayoutId id="2147493463" r:id="rId13"/>
    <p:sldLayoutId id="2147493464" r:id="rId14"/>
    <p:sldLayoutId id="2147493465" r:id="rId15"/>
    <p:sldLayoutId id="2147493466" r:id="rId16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9190" y="896996"/>
            <a:ext cx="7442889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9190" y="1991752"/>
            <a:ext cx="7464156" cy="2697206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11/21/2019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1796" y="4854839"/>
            <a:ext cx="4221550" cy="2276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51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3" r:id="rId1"/>
    <p:sldLayoutId id="2147493474" r:id="rId2"/>
    <p:sldLayoutId id="2147493475" r:id="rId3"/>
    <p:sldLayoutId id="2147493476" r:id="rId4"/>
    <p:sldLayoutId id="2147493477" r:id="rId5"/>
    <p:sldLayoutId id="2147493478" r:id="rId6"/>
    <p:sldLayoutId id="2147493479" r:id="rId7"/>
    <p:sldLayoutId id="2147493480" r:id="rId8"/>
    <p:sldLayoutId id="2147493481" r:id="rId9"/>
    <p:sldLayoutId id="2147493482" r:id="rId10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ntranet.unhcr.org/content/dam/unhcr/intranet/organization-leadership/new-york-declaration/documents/english/toolkit/module-2/2--developments-leading-to-gcr/highlights-of-progress---assessment/Two-Year-Progress-Assessment-of-the-CRRF-Approach-Sep-2016-Sep-2018.pdf" TargetMode="External"/><Relationship Id="rId3" Type="http://schemas.openxmlformats.org/officeDocument/2006/relationships/hyperlink" Target="https://www.unhcr.org/gcr/GCR_French.pdf" TargetMode="External"/><Relationship Id="rId7" Type="http://schemas.openxmlformats.org/officeDocument/2006/relationships/hyperlink" Target="https://intranet.unhcr.org/content/dam/unhcr/intranet/organization-leadership/new-york-declaration/documents/english/toolkit/module-2/2--developments-leading-to-gcr/highlights-of-progress---assessment/HIGHLIGHTS%20OF%20PROGRESS%20TOWARDS%20COMPREHENSIVE%20REFUGEE%20RESPONSES%20SINCE%20THE%20ADOPTION%20OF.pdf" TargetMode="External"/><Relationship Id="rId2" Type="http://schemas.openxmlformats.org/officeDocument/2006/relationships/hyperlink" Target="https://www.unhcr.org/gcr/GCR_English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nhcr.org/5cc836594" TargetMode="External"/><Relationship Id="rId5" Type="http://schemas.openxmlformats.org/officeDocument/2006/relationships/hyperlink" Target="https://www.unhcr.org/resources-5cc1a4e94.html" TargetMode="External"/><Relationship Id="rId4" Type="http://schemas.openxmlformats.org/officeDocument/2006/relationships/hyperlink" Target="https://www.unhcr.org/the-global-compact-on-refugees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040" y="673206"/>
            <a:ext cx="8810063" cy="1384194"/>
          </a:xfrm>
        </p:spPr>
        <p:txBody>
          <a:bodyPr/>
          <a:lstStyle/>
          <a:p>
            <a:r>
              <a:rPr lang="en-US" sz="3000" dirty="0"/>
              <a:t>The </a:t>
            </a:r>
            <a:r>
              <a:rPr lang="en-US" sz="3000" i="1" dirty="0"/>
              <a:t>first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Global Refugee Forum, as part of implementing the Global Compact on Refugees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72" y="2057400"/>
            <a:ext cx="9136966" cy="2363845"/>
          </a:xfrm>
        </p:spPr>
        <p:txBody>
          <a:bodyPr>
            <a:normAutofit fontScale="85000" lnSpcReduction="10000"/>
          </a:bodyPr>
          <a:lstStyle/>
          <a:p>
            <a:r>
              <a:rPr lang="en-GB" sz="3400" b="1" dirty="0"/>
              <a:t>African Regional Parliamentary Conference: </a:t>
            </a:r>
            <a:endParaRPr lang="en-GB" sz="3400" dirty="0"/>
          </a:p>
          <a:p>
            <a:pPr>
              <a:spcAft>
                <a:spcPts val="600"/>
              </a:spcAft>
            </a:pPr>
            <a:r>
              <a:rPr lang="en-GB" sz="1900" b="1" i="1" dirty="0"/>
              <a:t>Comprehensive Responses to Refugee Situations – Effective Parliamentary Approaches</a:t>
            </a:r>
            <a:endParaRPr lang="en-US" sz="1900" b="1" i="1" dirty="0">
              <a:solidFill>
                <a:schemeClr val="bg1"/>
              </a:solidFill>
            </a:endParaRPr>
          </a:p>
          <a:p>
            <a:pPr>
              <a:spcAft>
                <a:spcPts val="2400"/>
              </a:spcAft>
            </a:pPr>
            <a:r>
              <a:rPr lang="en-US" sz="1900" dirty="0">
                <a:solidFill>
                  <a:srgbClr val="FFFF00"/>
                </a:solidFill>
              </a:rPr>
              <a:t>Midrand,11 November 2019</a:t>
            </a:r>
          </a:p>
          <a:p>
            <a:r>
              <a:rPr lang="en-US" sz="1700" dirty="0">
                <a:solidFill>
                  <a:schemeClr val="bg1"/>
                </a:solidFill>
              </a:rPr>
              <a:t>Mamadou Dian Balde</a:t>
            </a:r>
          </a:p>
          <a:p>
            <a:r>
              <a:rPr lang="en-US" sz="1700" dirty="0">
                <a:solidFill>
                  <a:schemeClr val="bg1"/>
                </a:solidFill>
              </a:rPr>
              <a:t>Deputy Director</a:t>
            </a:r>
          </a:p>
          <a:p>
            <a:r>
              <a:rPr lang="en-US" sz="1700" dirty="0">
                <a:solidFill>
                  <a:schemeClr val="bg1"/>
                </a:solidFill>
              </a:rPr>
              <a:t>Division of Resilience and Solutions</a:t>
            </a:r>
          </a:p>
          <a:p>
            <a:r>
              <a:rPr lang="en-US" sz="1700" dirty="0">
                <a:solidFill>
                  <a:schemeClr val="bg1"/>
                </a:solidFill>
              </a:rPr>
              <a:t>UNHCR Headquarters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94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E8A9A-BD49-4C4F-87B2-E6A33BC1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Tools and </a:t>
            </a:r>
            <a:r>
              <a:rPr lang="fr-FR" dirty="0" err="1"/>
              <a:t>indicators</a:t>
            </a:r>
            <a:r>
              <a:rPr lang="fr-FR" dirty="0"/>
              <a:t> to </a:t>
            </a:r>
            <a:r>
              <a:rPr lang="fr-FR" dirty="0" err="1"/>
              <a:t>measure</a:t>
            </a:r>
            <a:r>
              <a:rPr lang="fr-FR" dirty="0"/>
              <a:t> </a:t>
            </a:r>
            <a:r>
              <a:rPr lang="fr-FR" dirty="0" err="1"/>
              <a:t>progress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71EC51-3C18-7A4B-91B7-C010F09DB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Development of </a:t>
            </a:r>
            <a:r>
              <a:rPr lang="en-US" sz="2800" b="1" dirty="0"/>
              <a:t>GCR indicators </a:t>
            </a:r>
            <a:endParaRPr lang="fr-FR" sz="2800" b="1" dirty="0"/>
          </a:p>
          <a:p>
            <a:r>
              <a:rPr lang="fr-FR" dirty="0"/>
              <a:t>M</a:t>
            </a:r>
            <a:r>
              <a:rPr lang="en-US" sz="2800" dirty="0" err="1"/>
              <a:t>easuring</a:t>
            </a:r>
            <a:r>
              <a:rPr lang="en-US" sz="2800" dirty="0"/>
              <a:t> </a:t>
            </a:r>
            <a:r>
              <a:rPr lang="fr-FR" sz="2800" dirty="0"/>
              <a:t>the </a:t>
            </a:r>
            <a:r>
              <a:rPr lang="en-US" sz="2800" b="1" dirty="0"/>
              <a:t>impact of hosting, protecting and assisting refugees</a:t>
            </a:r>
            <a:r>
              <a:rPr lang="en-US" sz="28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08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6959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EXAMPLES OF LEGISLATIVE AND POLICY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71" y="1026942"/>
            <a:ext cx="8893801" cy="4030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1" dirty="0"/>
              <a:t>Continental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 African Union 5</a:t>
            </a:r>
            <a:r>
              <a:rPr lang="en-US" sz="2000" baseline="30000" dirty="0"/>
              <a:t>th</a:t>
            </a:r>
            <a:r>
              <a:rPr lang="en-US" sz="2000" dirty="0"/>
              <a:t> Annual Humanitarian Symposium on the GCR and the Comprehensive Refugee Response Framework (Nairobi, November 2017)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African Union Executive Council Decision (Jan. 2018): requests Member States to include refugees, IDPs and persons at risk of statelessness into civil registration and vital statistics systems (EX.CL/Dec.988(XXXII)rev1)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African Union Year 2019 on refugees, internally displaced persons and returnees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950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6959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EXAMPLES OF LEGISLATIVE AND POLICY CHANGE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71" y="1083212"/>
            <a:ext cx="8893801" cy="3633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1" dirty="0"/>
              <a:t>Regional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IGAD Nairobi Declaration &amp; Plan of Action (March 2017): regional comprehensive refugee response that combines efforts of countries of asylum and origin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IGAD thematic declarations and action plans on education (2017) and jobs and livelihoods (2019) promoting inclusion of refugees, while seeking international responsibility-sharing and easing the burden on host countries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Roadmap on Ivorian refugee situation (2018), Abuja Action Statement on Lake Chad Basin Situation (2019), Kampala ministerial statement on Great Lakes region (2019)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SADC engagement in Southern Africa</a:t>
            </a:r>
          </a:p>
        </p:txBody>
      </p:sp>
    </p:spTree>
    <p:extLst>
      <p:ext uri="{BB962C8B-B14F-4D97-AF65-F5344CB8AC3E}">
        <p14:creationId xmlns:p14="http://schemas.microsoft.com/office/powerpoint/2010/main" val="178580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86124" y="-45537"/>
            <a:ext cx="4324278" cy="52820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8" y="323557"/>
            <a:ext cx="4724146" cy="4044462"/>
          </a:xfrm>
          <a:prstGeom prst="rect">
            <a:avLst/>
          </a:prstGeom>
        </p:spPr>
      </p:pic>
      <p:sp>
        <p:nvSpPr>
          <p:cNvPr id="11" name="Left-Right Arrow 10"/>
          <p:cNvSpPr/>
          <p:nvPr/>
        </p:nvSpPr>
        <p:spPr>
          <a:xfrm>
            <a:off x="4409813" y="2096087"/>
            <a:ext cx="752622" cy="499403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082018" y="-7034"/>
            <a:ext cx="5268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Interphase between national and regional efforts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03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6959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EXAMPLES OF LEGISLATIVE AND POLICY CHANGE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71" y="1083212"/>
            <a:ext cx="8893801" cy="3633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1" dirty="0"/>
              <a:t>National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Ethiopia: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New refugee law (2019) in line with enactment of 2016 Leaders’ Summit commitments – gradual out of camp policy, access to work, national service delivery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Amendment of</a:t>
            </a:r>
            <a:r>
              <a:rPr lang="en-GB" sz="1600" dirty="0"/>
              <a:t> </a:t>
            </a:r>
            <a:r>
              <a:rPr lang="en-GB" sz="1600" i="1" dirty="0"/>
              <a:t>Vital</a:t>
            </a:r>
            <a:r>
              <a:rPr lang="en-GB" sz="1600" dirty="0"/>
              <a:t> Events </a:t>
            </a:r>
            <a:r>
              <a:rPr lang="en-GB" sz="1600" i="1" dirty="0"/>
              <a:t>Registration</a:t>
            </a:r>
            <a:r>
              <a:rPr lang="en-GB" sz="1600" dirty="0"/>
              <a:t> Agency Proclamation (2017) to include refugees</a:t>
            </a:r>
            <a:endParaRPr lang="en-US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Djibouti: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new refugee law (2017) and two decrees for implementation: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Sector-specific MOUs between government and partners to guide implementation of refugee inclusion e.g. in health, education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Zambia: 2017 new refugee law with more progressive provisions, policy under preparation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2146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095636-81D4-5D4C-B356-8EB266EF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100" dirty="0" err="1"/>
              <a:t>Examples</a:t>
            </a:r>
            <a:r>
              <a:rPr lang="fr-FR" sz="3100" dirty="0"/>
              <a:t> of </a:t>
            </a:r>
            <a:r>
              <a:rPr lang="fr-FR" sz="3100" dirty="0" err="1"/>
              <a:t>predictable</a:t>
            </a:r>
            <a:r>
              <a:rPr lang="fr-FR" sz="3100" dirty="0"/>
              <a:t> support </a:t>
            </a:r>
            <a:r>
              <a:rPr lang="fr-FR" sz="3100" dirty="0" err="1"/>
              <a:t>offered</a:t>
            </a:r>
            <a:r>
              <a:rPr lang="fr-FR" sz="3100" dirty="0"/>
              <a:t> to refugee </a:t>
            </a:r>
            <a:r>
              <a:rPr lang="fr-FR" sz="3100" dirty="0" err="1"/>
              <a:t>hosting</a:t>
            </a:r>
            <a:r>
              <a:rPr lang="fr-FR" sz="3100" dirty="0"/>
              <a:t> </a:t>
            </a:r>
            <a:r>
              <a:rPr lang="fr-FR" sz="3100" dirty="0" err="1"/>
              <a:t>areas</a:t>
            </a:r>
            <a:r>
              <a:rPr lang="fr-FR" sz="3100" dirty="0"/>
              <a:t>: for hosts and refugees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03C90-0FB6-3E4F-9BE6-D5FED2865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100" dirty="0">
                <a:solidFill>
                  <a:srgbClr val="333333"/>
                </a:solidFill>
                <a:latin typeface="OpenSans-Italic"/>
              </a:rPr>
              <a:t>World Bank</a:t>
            </a:r>
            <a:r>
              <a:rPr lang="fr-FR" sz="2100" i="1" dirty="0">
                <a:solidFill>
                  <a:srgbClr val="333333"/>
                </a:solidFill>
                <a:latin typeface="OpenSans-Italic"/>
              </a:rPr>
              <a:t>’s </a:t>
            </a:r>
            <a:r>
              <a:rPr lang="en-US" sz="2100" i="1" dirty="0">
                <a:solidFill>
                  <a:srgbClr val="333333"/>
                </a:solidFill>
                <a:latin typeface="OpenSans-Italic"/>
              </a:rPr>
              <a:t>IDA18 sub-window for refugees and host communities </a:t>
            </a:r>
            <a:r>
              <a:rPr lang="fr-FR" sz="2100" dirty="0">
                <a:solidFill>
                  <a:srgbClr val="333333"/>
                </a:solidFill>
                <a:latin typeface="OpenSans-Regular"/>
              </a:rPr>
              <a:t>-</a:t>
            </a:r>
            <a:r>
              <a:rPr lang="en-US" sz="2100" i="0" dirty="0">
                <a:solidFill>
                  <a:srgbClr val="333333"/>
                </a:solidFill>
                <a:latin typeface="OpenSans-Regular"/>
              </a:rPr>
              <a:t> $2 billion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(June  2017- July 2020)</a:t>
            </a:r>
          </a:p>
          <a:p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Support by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other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Multilateral Development Banks: African Development Bank,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Asian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Development Bank,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Islamic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Development Bank, etc</a:t>
            </a:r>
          </a:p>
          <a:p>
            <a:r>
              <a:rPr lang="fr-FR" sz="2100" dirty="0" err="1">
                <a:solidFill>
                  <a:srgbClr val="333333"/>
                </a:solidFill>
                <a:latin typeface="OpenSans-Regular"/>
              </a:rPr>
              <a:t>Bilateral</a:t>
            </a:r>
            <a:r>
              <a:rPr lang="fr-FR" sz="2100" dirty="0">
                <a:solidFill>
                  <a:srgbClr val="333333"/>
                </a:solidFill>
                <a:latin typeface="OpenSans-Regular"/>
              </a:rPr>
              <a:t> support by institutions </a:t>
            </a:r>
            <a:r>
              <a:rPr lang="fr-FR" sz="2100" dirty="0" err="1">
                <a:solidFill>
                  <a:srgbClr val="333333"/>
                </a:solidFill>
                <a:latin typeface="OpenSans-Regular"/>
              </a:rPr>
              <a:t>such</a:t>
            </a:r>
            <a:r>
              <a:rPr lang="fr-FR" sz="2100" dirty="0">
                <a:solidFill>
                  <a:srgbClr val="333333"/>
                </a:solidFill>
                <a:latin typeface="OpenSans-Regular"/>
              </a:rPr>
              <a:t> as JICA, SIDA, DEVCO, GIZ, etc</a:t>
            </a:r>
          </a:p>
          <a:p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Partnership with private sector engagement,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such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as national and regional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chambers</a:t>
            </a:r>
            <a:r>
              <a:rPr lang="fr-FR" sz="2100" i="0" dirty="0">
                <a:solidFill>
                  <a:srgbClr val="333333"/>
                </a:solidFill>
                <a:latin typeface="OpenSans-Regular"/>
              </a:rPr>
              <a:t> of commerce, private </a:t>
            </a:r>
            <a:r>
              <a:rPr lang="fr-FR" sz="2100" i="0" dirty="0" err="1">
                <a:solidFill>
                  <a:srgbClr val="333333"/>
                </a:solidFill>
                <a:latin typeface="OpenSans-Regular"/>
              </a:rPr>
              <a:t>companies</a:t>
            </a:r>
            <a:r>
              <a:rPr lang="fr-FR" sz="2100" dirty="0">
                <a:solidFill>
                  <a:srgbClr val="333333"/>
                </a:solidFill>
                <a:latin typeface="OpenSans-Regular"/>
              </a:rPr>
              <a:t>, to support </a:t>
            </a:r>
            <a:r>
              <a:rPr lang="fr-FR" sz="2100" dirty="0" err="1">
                <a:solidFill>
                  <a:srgbClr val="333333"/>
                </a:solidFill>
                <a:latin typeface="OpenSans-Regular"/>
              </a:rPr>
              <a:t>both</a:t>
            </a:r>
            <a:r>
              <a:rPr lang="fr-FR" sz="2100">
                <a:solidFill>
                  <a:srgbClr val="333333"/>
                </a:solidFill>
                <a:latin typeface="OpenSans-Regular"/>
              </a:rPr>
              <a:t> refugees and hosts</a:t>
            </a:r>
            <a:r>
              <a:rPr lang="fr-FR" sz="2100" dirty="0">
                <a:solidFill>
                  <a:srgbClr val="333333"/>
                </a:solidFill>
                <a:latin typeface="OpenSans-Regular"/>
              </a:rPr>
              <a:t>.</a:t>
            </a:r>
            <a:endParaRPr lang="fr-FR" sz="2100" i="0" dirty="0">
              <a:solidFill>
                <a:srgbClr val="333333"/>
              </a:solidFill>
              <a:latin typeface="OpenSans-Regula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18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FB3F8-727C-494A-A48B-DEB9C48B7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613799"/>
          </a:xfrm>
        </p:spPr>
        <p:txBody>
          <a:bodyPr>
            <a:normAutofit/>
          </a:bodyPr>
          <a:lstStyle/>
          <a:p>
            <a:r>
              <a:rPr lang="fr-FR" sz="2400" dirty="0"/>
              <a:t>For more information …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645A8D-3217-B64E-AB18-8FF51C758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34" y="928150"/>
            <a:ext cx="8754312" cy="3671351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Global Compact on Refugees: </a:t>
            </a:r>
            <a:r>
              <a:rPr lang="en-US" sz="2000" dirty="0">
                <a:hlinkClick r:id="rId2"/>
              </a:rPr>
              <a:t>full text in English </a:t>
            </a:r>
            <a:r>
              <a:rPr lang="en-US" sz="2000" dirty="0"/>
              <a:t>, </a:t>
            </a:r>
            <a:r>
              <a:rPr lang="en-US" sz="2000" dirty="0">
                <a:hlinkClick r:id="rId3"/>
              </a:rPr>
              <a:t>French </a:t>
            </a:r>
            <a:r>
              <a:rPr lang="en-US" sz="2000" dirty="0"/>
              <a:t>+ </a:t>
            </a:r>
            <a:r>
              <a:rPr lang="en-US" sz="2000" dirty="0">
                <a:hlinkClick r:id="rId4"/>
              </a:rPr>
              <a:t>website</a:t>
            </a:r>
            <a:r>
              <a:rPr lang="en-US" sz="2000" dirty="0"/>
              <a:t>  </a:t>
            </a: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Website on the </a:t>
            </a:r>
            <a:r>
              <a:rPr lang="en-US" sz="2000" dirty="0">
                <a:hlinkClick r:id="rId5"/>
              </a:rPr>
              <a:t>Global Refugee Forum </a:t>
            </a:r>
            <a:r>
              <a:rPr lang="en-US" sz="2000" dirty="0"/>
              <a:t>with all documents issued</a:t>
            </a:r>
          </a:p>
          <a:p>
            <a:pPr lvl="1"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hlinkClick r:id="rId6"/>
              </a:rPr>
              <a:t>Guidance note on pledges, contributions and good practices</a:t>
            </a:r>
            <a:endParaRPr lang="en-US" sz="2000" u="sng" dirty="0">
              <a:hlinkClick r:id="" action="ppaction://noaction"/>
            </a:endParaRP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hlinkClick r:id="rId7"/>
              </a:rPr>
              <a:t>“Highlights of progress towards comprehensive refugee responses since the adoption of the New York Declaration”</a:t>
            </a:r>
            <a:r>
              <a:rPr lang="en-GB" sz="2000" dirty="0"/>
              <a:t> </a:t>
            </a:r>
            <a:r>
              <a:rPr lang="en-US" sz="2000" dirty="0"/>
              <a:t>(2019)</a:t>
            </a: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hlinkClick r:id="rId8"/>
              </a:rPr>
              <a:t>2-year progress assessment of the CRRF approach</a:t>
            </a:r>
            <a:r>
              <a:rPr lang="en-US" sz="2000" dirty="0"/>
              <a:t> (2018)</a:t>
            </a:r>
          </a:p>
        </p:txBody>
      </p:sp>
    </p:spTree>
    <p:extLst>
      <p:ext uri="{BB962C8B-B14F-4D97-AF65-F5344CB8AC3E}">
        <p14:creationId xmlns:p14="http://schemas.microsoft.com/office/powerpoint/2010/main" val="566533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18229"/>
            <a:ext cx="8754312" cy="372425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TO BE LAUNCHED AHEAD OF THE 1</a:t>
            </a:r>
            <a:r>
              <a:rPr lang="en-US" sz="2400" baseline="30000" dirty="0"/>
              <a:t>ST</a:t>
            </a:r>
            <a:r>
              <a:rPr lang="en-US" sz="2400" dirty="0"/>
              <a:t> GRF: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37" r="414"/>
          <a:stretch/>
        </p:blipFill>
        <p:spPr>
          <a:xfrm>
            <a:off x="0" y="576774"/>
            <a:ext cx="9142872" cy="46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0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89123F-817B-1840-955A-B70A5BA20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AA2B3C-85A6-A841-8E63-0D2E904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 and Comments</a:t>
            </a:r>
          </a:p>
        </p:txBody>
      </p:sp>
    </p:spTree>
    <p:extLst>
      <p:ext uri="{BB962C8B-B14F-4D97-AF65-F5344CB8AC3E}">
        <p14:creationId xmlns:p14="http://schemas.microsoft.com/office/powerpoint/2010/main" val="337641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503017"/>
          </a:xfrm>
        </p:spPr>
        <p:txBody>
          <a:bodyPr>
            <a:normAutofit/>
          </a:bodyPr>
          <a:lstStyle/>
          <a:p>
            <a:r>
              <a:rPr lang="en-US" sz="3200" dirty="0"/>
              <a:t>What will we be discussing?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71" y="791364"/>
            <a:ext cx="8893801" cy="400929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Global Refugee Forum: 17-18 December 2019</a:t>
            </a:r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dirty="0"/>
              <a:t>Prioritized areas</a:t>
            </a:r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dirty="0"/>
              <a:t>Examples of recent policies operationalizing the Global Compact on Refugees</a:t>
            </a:r>
            <a:endParaRPr lang="fr-FR" dirty="0"/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fr-FR" dirty="0" err="1"/>
              <a:t>Examples</a:t>
            </a:r>
            <a:r>
              <a:rPr lang="fr-FR" dirty="0"/>
              <a:t> of support </a:t>
            </a:r>
            <a:r>
              <a:rPr lang="fr-FR" dirty="0" err="1"/>
              <a:t>provided</a:t>
            </a:r>
            <a:r>
              <a:rPr lang="fr-FR" dirty="0"/>
              <a:t> to refugees and refugee </a:t>
            </a:r>
            <a:r>
              <a:rPr lang="fr-FR" dirty="0" err="1"/>
              <a:t>hosting</a:t>
            </a:r>
            <a:r>
              <a:rPr lang="fr-FR" dirty="0"/>
              <a:t> </a:t>
            </a:r>
            <a:r>
              <a:rPr lang="fr-FR" dirty="0" err="1"/>
              <a:t>areas</a:t>
            </a:r>
            <a:endParaRPr lang="fr-FR" dirty="0"/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fr-FR" dirty="0"/>
              <a:t>Tools and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3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C13675A2-212C-974A-AFC8-32280D391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7" y="1"/>
            <a:ext cx="4422757" cy="1030778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GLOBAL REFUGEE FORUM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xmlns="" id="{397877AA-27B0-C84C-9E1C-3F098FEE4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6613" y="1312863"/>
            <a:ext cx="4422572" cy="3406775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spcAft>
                <a:spcPts val="600"/>
              </a:spcAft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Laying the foundation for the longer- term implementation of the GCR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Organized every 4 years at ministerial level</a:t>
            </a:r>
          </a:p>
          <a:p>
            <a:pPr marL="800100" lvl="1" indent="-342900" algn="l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da-DK" sz="2000" dirty="0">
                <a:solidFill>
                  <a:schemeClr val="bg1">
                    <a:alpha val="90000"/>
                  </a:schemeClr>
                </a:solidFill>
              </a:rPr>
              <a:t>High-level official meetings every 2 years in-between</a:t>
            </a:r>
            <a:endParaRPr lang="da-DK" sz="2200" dirty="0">
              <a:solidFill>
                <a:schemeClr val="bg1">
                  <a:alpha val="90000"/>
                </a:schemeClr>
              </a:solidFill>
            </a:endParaRPr>
          </a:p>
          <a:p>
            <a:pPr marL="342900" indent="-342900" algn="l">
              <a:spcAft>
                <a:spcPts val="600"/>
              </a:spcAft>
              <a:buClr>
                <a:srgbClr val="FFFF00"/>
              </a:buClr>
              <a:buFont typeface="Arial" charset="0"/>
              <a:buChar char="•"/>
            </a:pPr>
            <a:r>
              <a:rPr lang="en-US" sz="2400" dirty="0"/>
              <a:t>1</a:t>
            </a:r>
            <a:r>
              <a:rPr lang="en-US" sz="2400" baseline="30000" dirty="0"/>
              <a:t>st </a:t>
            </a: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GRF in Geneva, 17-18 December 2019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Pledges, contributions and  good practices</a:t>
            </a:r>
            <a:endParaRPr lang="da-DK" sz="2800" dirty="0">
              <a:solidFill>
                <a:schemeClr val="bg1">
                  <a:alpha val="90000"/>
                </a:schemeClr>
              </a:solidFill>
            </a:endParaRP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endParaRPr lang="da-DK" sz="2400" dirty="0">
              <a:solidFill>
                <a:schemeClr val="bg1">
                  <a:alpha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06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977" y="300619"/>
            <a:ext cx="6020884" cy="673434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FOUR INTERLINKED AND INTERDEPENDENT OBJECTIVES</a:t>
            </a:r>
            <a:endParaRPr lang="en-US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488" y="1161575"/>
            <a:ext cx="3325903" cy="3440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endParaRPr lang="en-US" sz="1200" b="1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GB" sz="700" dirty="0">
              <a:ea typeface="Gulim" panose="020B0600000101010101" pitchFamily="34" charset="-127"/>
            </a:endParaRPr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581" y="974053"/>
            <a:ext cx="4193676" cy="329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52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F8D07EE-00CA-D646-AA4D-C62FCEDB1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550439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6 AREAS OF FOCUS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397877AA-27B0-C84C-9E1C-3F098FEE4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6428" y="1031631"/>
            <a:ext cx="4346114" cy="3786554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Burden and responsibility-sharing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Education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Jobs and livelihoods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Protection capacity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Solutions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Energy and infrastructure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endParaRPr lang="da-DK" sz="2800" dirty="0">
              <a:solidFill>
                <a:schemeClr val="bg1">
                  <a:alpha val="90000"/>
                </a:schemeClr>
              </a:solidFill>
            </a:endParaRP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endParaRPr lang="da-DK" sz="2800" dirty="0">
              <a:solidFill>
                <a:schemeClr val="bg1">
                  <a:alpha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15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F8D07EE-00CA-D646-AA4D-C62FCEDB1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8" y="470217"/>
            <a:ext cx="4346114" cy="550439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 10 HIGH-LEVEL OUTCOMES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397877AA-27B0-C84C-9E1C-3F098FEE4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6428" y="1277565"/>
            <a:ext cx="4346114" cy="3540619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Broaden &amp; deepen </a:t>
            </a: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the base of support (new donors)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Inclusive</a:t>
            </a: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 national policies in 20 host countries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Launch 2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Support Platforms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Additional/ new funding</a:t>
            </a: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 for refugee responses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Expand access to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secondary/ tertiary education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Sustainable/ green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energy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Private sector </a:t>
            </a: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investments, employment, innovation, advocacy &amp; philanthropy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Additional support for </a:t>
            </a:r>
            <a:r>
              <a:rPr lang="en-US" sz="1600" b="1" dirty="0">
                <a:solidFill>
                  <a:prstClr val="white">
                    <a:alpha val="90000"/>
                  </a:prstClr>
                </a:solidFill>
              </a:rPr>
              <a:t>voluntary repatriation and reintegration; local integration; and the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 </a:t>
            </a:r>
            <a:r>
              <a:rPr lang="en-US" sz="1600" b="1" dirty="0">
                <a:solidFill>
                  <a:prstClr val="white">
                    <a:alpha val="90000"/>
                  </a:prstClr>
                </a:solidFill>
              </a:rPr>
              <a:t>3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year RST Strategy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Launch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Asylum Capacity Support Group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en-GB" sz="1600" dirty="0">
                <a:solidFill>
                  <a:prstClr val="white">
                    <a:alpha val="90000"/>
                  </a:prstClr>
                </a:solidFill>
              </a:rPr>
              <a:t>Launch </a:t>
            </a:r>
            <a:r>
              <a:rPr lang="en-GB" sz="1600" b="1" dirty="0">
                <a:solidFill>
                  <a:prstClr val="white">
                    <a:alpha val="90000"/>
                  </a:prstClr>
                </a:solidFill>
              </a:rPr>
              <a:t>Global Academic Network</a:t>
            </a:r>
          </a:p>
        </p:txBody>
      </p:sp>
    </p:spTree>
    <p:extLst>
      <p:ext uri="{BB962C8B-B14F-4D97-AF65-F5344CB8AC3E}">
        <p14:creationId xmlns:p14="http://schemas.microsoft.com/office/powerpoint/2010/main" val="1910975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C692C6C-848D-B44D-8E91-230FE3D75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995916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PLEDGES AND CONTRIBUTIONS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A851562A-7EBD-8F4D-94FE-56DEF5B0F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6133" y="1355387"/>
            <a:ext cx="4279379" cy="3417651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Guided by objectives of GCR</a:t>
            </a:r>
            <a:r>
              <a:rPr lang="en-GB" dirty="0">
                <a:solidFill>
                  <a:schemeClr val="bg1"/>
                </a:solidFill>
              </a:rPr>
              <a:t>, areas of focus, and high level outcomes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Do not need to be directed towards UNHCR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Can include</a:t>
            </a:r>
            <a:r>
              <a:rPr lang="en-GB" dirty="0">
                <a:solidFill>
                  <a:schemeClr val="bg1"/>
                </a:solidFill>
              </a:rPr>
              <a:t>: </a:t>
            </a:r>
          </a:p>
          <a:p>
            <a:pPr algn="l">
              <a:buClr>
                <a:schemeClr val="bg1"/>
              </a:buClr>
            </a:pPr>
            <a:endParaRPr lang="en-GB" dirty="0">
              <a:solidFill>
                <a:schemeClr val="bg1"/>
              </a:solidFill>
            </a:endParaRPr>
          </a:p>
          <a:p>
            <a:pPr lvl="1" algn="l"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- Commitments and advocacy </a:t>
            </a:r>
          </a:p>
          <a:p>
            <a:pPr lvl="1" algn="l"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- Financial, material, and technical assistance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Can be made</a:t>
            </a:r>
            <a:r>
              <a:rPr lang="en-GB" dirty="0">
                <a:solidFill>
                  <a:schemeClr val="bg1"/>
                </a:solidFill>
              </a:rPr>
              <a:t>:</a:t>
            </a:r>
          </a:p>
          <a:p>
            <a:pPr algn="l">
              <a:buClr>
                <a:schemeClr val="bg1"/>
              </a:buClr>
            </a:pPr>
            <a:endParaRPr lang="en-GB" dirty="0"/>
          </a:p>
          <a:p>
            <a:pPr lvl="1" algn="l">
              <a:buClr>
                <a:schemeClr val="bg1"/>
              </a:buClr>
            </a:pPr>
            <a:r>
              <a:rPr lang="en-GB" sz="2200" dirty="0">
                <a:solidFill>
                  <a:schemeClr val="bg1"/>
                </a:solidFill>
              </a:rPr>
              <a:t>- At national, regional or global levels</a:t>
            </a:r>
          </a:p>
          <a:p>
            <a:pPr lvl="1" algn="l">
              <a:buClr>
                <a:schemeClr val="bg1"/>
              </a:buClr>
            </a:pPr>
            <a:r>
              <a:rPr lang="en-GB" sz="2200" dirty="0">
                <a:solidFill>
                  <a:schemeClr val="bg1"/>
                </a:solidFill>
              </a:rPr>
              <a:t>- By States and other stakeholders</a:t>
            </a:r>
          </a:p>
          <a:p>
            <a:pPr lvl="1" algn="l">
              <a:buClr>
                <a:schemeClr val="bg1"/>
              </a:buClr>
            </a:pPr>
            <a:r>
              <a:rPr lang="en-GB" sz="2200" dirty="0">
                <a:solidFill>
                  <a:schemeClr val="bg1"/>
                </a:solidFill>
              </a:rPr>
              <a:t>- As individual, joint or matching pledges</a:t>
            </a:r>
          </a:p>
          <a:p>
            <a:pPr algn="l"/>
            <a:endParaRPr lang="en-GB" dirty="0"/>
          </a:p>
          <a:p>
            <a:pPr algn="l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597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237BF3F-FD01-114A-9B7D-D54A0F0DD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8" y="223285"/>
            <a:ext cx="4346114" cy="796624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PARTICIPATION</a:t>
            </a:r>
            <a:endParaRPr lang="da-DK" sz="2600" dirty="0"/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xmlns="" id="{397877AA-27B0-C84C-9E1C-3F098FEE4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6613" y="1350761"/>
            <a:ext cx="4346575" cy="3519555"/>
          </a:xfrm>
        </p:spPr>
        <p:txBody>
          <a:bodyPr>
            <a:normAutofit/>
          </a:bodyPr>
          <a:lstStyle/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Co-hosts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Co-convenors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UN Secretary-General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States &amp; other stakeholders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Refugees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Co-sponsorship groups</a:t>
            </a:r>
          </a:p>
          <a:p>
            <a:pPr marL="342900" lvl="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200" dirty="0">
                <a:solidFill>
                  <a:prstClr val="white">
                    <a:alpha val="90000"/>
                  </a:prstClr>
                </a:solidFill>
              </a:rPr>
              <a:t>Regional &amp; country consultations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endParaRPr lang="da-DK" sz="2400" dirty="0">
              <a:solidFill>
                <a:schemeClr val="bg1">
                  <a:alpha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5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54D84D38-094E-2E4E-86AD-FBE8B47F9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428" y="223284"/>
            <a:ext cx="4346114" cy="738008"/>
          </a:xfrm>
        </p:spPr>
        <p:txBody>
          <a:bodyPr/>
          <a:lstStyle/>
          <a:p>
            <a:r>
              <a:rPr lang="da-DK" sz="2600" dirty="0">
                <a:solidFill>
                  <a:srgbClr val="FFFF00"/>
                </a:solidFill>
              </a:rPr>
              <a:t>PARTICIPATION (2)</a:t>
            </a:r>
            <a:endParaRPr lang="da-DK" sz="2600" dirty="0"/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xmlns="" id="{397877AA-27B0-C84C-9E1C-3F098FEE4002}"/>
              </a:ext>
            </a:extLst>
          </p:cNvPr>
          <p:cNvSpPr txBox="1">
            <a:spLocks/>
          </p:cNvSpPr>
          <p:nvPr/>
        </p:nvSpPr>
        <p:spPr>
          <a:xfrm>
            <a:off x="4646613" y="1266092"/>
            <a:ext cx="4346575" cy="3658333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None/>
              <a:defRPr sz="2000" kern="1200" baseline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High-level dialogues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Statements from the </a:t>
            </a:r>
            <a:r>
              <a:rPr lang="da-DK" sz="2400" dirty="0" err="1">
                <a:solidFill>
                  <a:schemeClr val="bg1">
                    <a:alpha val="90000"/>
                  </a:schemeClr>
                </a:solidFill>
              </a:rPr>
              <a:t>floor</a:t>
            </a:r>
            <a:endParaRPr lang="da-DK" sz="2400" dirty="0">
              <a:solidFill>
                <a:schemeClr val="bg1">
                  <a:alpha val="90000"/>
                </a:schemeClr>
              </a:solidFill>
            </a:endParaRP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Spotlight sessions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Speakers’ </a:t>
            </a:r>
            <a:r>
              <a:rPr lang="da-DK" sz="2400" dirty="0" err="1">
                <a:solidFill>
                  <a:schemeClr val="bg1">
                    <a:alpha val="90000"/>
                  </a:schemeClr>
                </a:solidFill>
              </a:rPr>
              <a:t>corner</a:t>
            </a:r>
            <a:endParaRPr lang="da-DK" sz="2400" dirty="0">
              <a:solidFill>
                <a:schemeClr val="bg1">
                  <a:alpha val="90000"/>
                </a:schemeClr>
              </a:solidFill>
            </a:endParaRP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Digital portal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Media interviews</a:t>
            </a:r>
          </a:p>
          <a:p>
            <a:pPr marL="342900" indent="-342900" algn="l">
              <a:buClr>
                <a:srgbClr val="FFFF00"/>
              </a:buClr>
              <a:buFont typeface="Arial" charset="0"/>
              <a:buChar char="•"/>
            </a:pPr>
            <a:r>
              <a:rPr lang="da-DK" sz="2400" dirty="0">
                <a:solidFill>
                  <a:schemeClr val="bg1">
                    <a:alpha val="90000"/>
                  </a:schemeClr>
                </a:solidFill>
              </a:rPr>
              <a:t>Marketplace exhibits</a:t>
            </a:r>
          </a:p>
        </p:txBody>
      </p:sp>
    </p:spTree>
    <p:extLst>
      <p:ext uri="{BB962C8B-B14F-4D97-AF65-F5344CB8AC3E}">
        <p14:creationId xmlns:p14="http://schemas.microsoft.com/office/powerpoint/2010/main" val="2395341887"/>
      </p:ext>
    </p:extLst>
  </p:cSld>
  <p:clrMapOvr>
    <a:masterClrMapping/>
  </p:clrMapOvr>
</p:sld>
</file>

<file path=ppt/theme/theme1.xml><?xml version="1.0" encoding="utf-8"?>
<a:theme xmlns:a="http://schemas.openxmlformats.org/drawingml/2006/main" name="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UNHCR2016-Template-V2" id="{3E386AF6-AFA1-4435-B293-6BF6E93FC347}" vid="{380E39D3-DA05-4B59-A009-DFC129E09AB4}"/>
    </a:ext>
  </a:extLst>
</a:theme>
</file>

<file path=ppt/theme/theme2.xml><?xml version="1.0" encoding="utf-8"?>
<a:theme xmlns:a="http://schemas.openxmlformats.org/drawingml/2006/main" name="2_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Blank Template" id="{E7F5014C-CBFE-8B4B-BBB6-D56A704446EC}" vid="{770E4D68-4582-1747-8228-47950FABA1D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RF251983_UNHCR_Brand_Book_Template_2016_V1</Template>
  <TotalTime>11693</TotalTime>
  <Words>785</Words>
  <Application>Microsoft Office PowerPoint</Application>
  <PresentationFormat>Affichage à l'écran (16:9)</PresentationFormat>
  <Paragraphs>118</Paragraphs>
  <Slides>18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UNHCR2016</vt:lpstr>
      <vt:lpstr>2_UNHCR2016</vt:lpstr>
      <vt:lpstr>The first Global Refugee Forum, as part of implementing the Global Compact on Refugees</vt:lpstr>
      <vt:lpstr>What will we be discussing?</vt:lpstr>
      <vt:lpstr>GLOBAL REFUGEE FORUM</vt:lpstr>
      <vt:lpstr>FOUR INTERLINKED AND INTERDEPENDENT OBJECTIVES</vt:lpstr>
      <vt:lpstr>6 AREAS OF FOCUS</vt:lpstr>
      <vt:lpstr> 10 HIGH-LEVEL OUTCOMES</vt:lpstr>
      <vt:lpstr>PLEDGES AND CONTRIBUTIONS</vt:lpstr>
      <vt:lpstr>PARTICIPATION</vt:lpstr>
      <vt:lpstr>PARTICIPATION (2)</vt:lpstr>
      <vt:lpstr>Tools and indicators to measure progress</vt:lpstr>
      <vt:lpstr>  EXAMPLES OF LEGISLATIVE AND POLICY CHANGE</vt:lpstr>
      <vt:lpstr>  EXAMPLES OF LEGISLATIVE AND POLICY CHANGE (2)</vt:lpstr>
      <vt:lpstr>Présentation PowerPoint</vt:lpstr>
      <vt:lpstr>  EXAMPLES OF LEGISLATIVE AND POLICY CHANGE (3)</vt:lpstr>
      <vt:lpstr>Examples of predictable support offered to refugee hosting areas: for hosts and refugees</vt:lpstr>
      <vt:lpstr>For more information …</vt:lpstr>
      <vt:lpstr>TO BE LAUNCHED AHEAD OF THE 1ST GRF:</vt:lpstr>
      <vt:lpstr>End</vt:lpstr>
    </vt:vector>
  </TitlesOfParts>
  <Company>UNHCR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Mamadou Dian Balde</dc:creator>
  <cp:lastModifiedBy>Marie-Graziella Nguini</cp:lastModifiedBy>
  <cp:revision>238</cp:revision>
  <dcterms:created xsi:type="dcterms:W3CDTF">2017-10-17T06:48:35Z</dcterms:created>
  <dcterms:modified xsi:type="dcterms:W3CDTF">2019-11-21T10:59:54Z</dcterms:modified>
</cp:coreProperties>
</file>